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1" r:id="rId5"/>
    <p:sldId id="632" r:id="rId6"/>
    <p:sldId id="673" r:id="rId7"/>
    <p:sldId id="674" r:id="rId8"/>
    <p:sldId id="689" r:id="rId9"/>
    <p:sldId id="666" r:id="rId10"/>
    <p:sldId id="664" r:id="rId11"/>
    <p:sldId id="676" r:id="rId12"/>
    <p:sldId id="679" r:id="rId13"/>
    <p:sldId id="665" r:id="rId14"/>
    <p:sldId id="685" r:id="rId15"/>
    <p:sldId id="677" r:id="rId16"/>
    <p:sldId id="681" r:id="rId17"/>
    <p:sldId id="686" r:id="rId18"/>
    <p:sldId id="680" r:id="rId19"/>
    <p:sldId id="662" r:id="rId20"/>
    <p:sldId id="688" r:id="rId21"/>
    <p:sldId id="670" r:id="rId22"/>
    <p:sldId id="671" r:id="rId23"/>
    <p:sldId id="684" r:id="rId24"/>
    <p:sldId id="63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2"/>
    <a:srgbClr val="004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2" autoAdjust="0"/>
    <p:restoredTop sz="41311" autoAdjust="0"/>
  </p:normalViewPr>
  <p:slideViewPr>
    <p:cSldViewPr>
      <p:cViewPr varScale="1">
        <p:scale>
          <a:sx n="30" d="100"/>
          <a:sy n="30" d="100"/>
        </p:scale>
        <p:origin x="1964"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8C075-152F-4DB9-9036-E3418E192D2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719CED1C-BEEB-4F6D-BA29-9304B35C5B54}">
      <dgm:prSet phldrT="[Text]" phldr="0"/>
      <dgm:spPr/>
      <dgm:t>
        <a:bodyPr/>
        <a:lstStyle/>
        <a:p>
          <a:r>
            <a:rPr lang="en-US" dirty="0"/>
            <a:t>Academic </a:t>
          </a:r>
        </a:p>
      </dgm:t>
    </dgm:pt>
    <dgm:pt modelId="{6A44B8C9-25A6-4598-87B6-87D233248046}" type="parTrans" cxnId="{1CBB5E78-5F75-498F-91FF-03EAD50E3901}">
      <dgm:prSet/>
      <dgm:spPr/>
      <dgm:t>
        <a:bodyPr/>
        <a:lstStyle/>
        <a:p>
          <a:endParaRPr lang="en-US"/>
        </a:p>
      </dgm:t>
    </dgm:pt>
    <dgm:pt modelId="{9227FFE0-657F-44E0-8634-0FA6A82E5D81}" type="sibTrans" cxnId="{1CBB5E78-5F75-498F-91FF-03EAD50E3901}">
      <dgm:prSet/>
      <dgm:spPr/>
      <dgm:t>
        <a:bodyPr/>
        <a:lstStyle/>
        <a:p>
          <a:endParaRPr lang="en-US"/>
        </a:p>
      </dgm:t>
    </dgm:pt>
    <dgm:pt modelId="{F65AB745-5F4F-410B-AAE6-520732A79359}">
      <dgm:prSet phldrT="[Text]" phldr="0"/>
      <dgm:spPr>
        <a:solidFill>
          <a:srgbClr val="00B0F0"/>
        </a:solidFill>
      </dgm:spPr>
      <dgm:t>
        <a:bodyPr/>
        <a:lstStyle/>
        <a:p>
          <a:r>
            <a:rPr lang="en-US" dirty="0"/>
            <a:t>Infrastructure</a:t>
          </a:r>
        </a:p>
      </dgm:t>
    </dgm:pt>
    <dgm:pt modelId="{FF899F0F-3934-4247-9BFA-D197C91F1CFF}" type="parTrans" cxnId="{D197AA0A-C944-4CAE-9C8E-DD19A55FFD06}">
      <dgm:prSet/>
      <dgm:spPr/>
      <dgm:t>
        <a:bodyPr/>
        <a:lstStyle/>
        <a:p>
          <a:endParaRPr lang="en-US"/>
        </a:p>
      </dgm:t>
    </dgm:pt>
    <dgm:pt modelId="{2E339A61-AED1-44A4-AC4E-EBD9722EF8D0}" type="sibTrans" cxnId="{D197AA0A-C944-4CAE-9C8E-DD19A55FFD06}">
      <dgm:prSet/>
      <dgm:spPr/>
      <dgm:t>
        <a:bodyPr/>
        <a:lstStyle/>
        <a:p>
          <a:endParaRPr lang="en-US"/>
        </a:p>
      </dgm:t>
    </dgm:pt>
    <dgm:pt modelId="{0BB69ED3-C99D-4A79-AE91-B5560F3C5B7F}">
      <dgm:prSet phldrT="[Text]" phldr="0"/>
      <dgm:spPr>
        <a:solidFill>
          <a:srgbClr val="92D050"/>
        </a:solidFill>
      </dgm:spPr>
      <dgm:t>
        <a:bodyPr/>
        <a:lstStyle/>
        <a:p>
          <a:r>
            <a:rPr lang="en-US" dirty="0"/>
            <a:t>Financial </a:t>
          </a:r>
        </a:p>
      </dgm:t>
    </dgm:pt>
    <dgm:pt modelId="{346A081A-3DAD-4970-8A0B-58E269C88FBA}" type="parTrans" cxnId="{55486748-C673-4DCC-B402-AFAE61817ED3}">
      <dgm:prSet/>
      <dgm:spPr/>
      <dgm:t>
        <a:bodyPr/>
        <a:lstStyle/>
        <a:p>
          <a:endParaRPr lang="en-US"/>
        </a:p>
      </dgm:t>
    </dgm:pt>
    <dgm:pt modelId="{CE9F9243-E406-4DFB-B245-B51ECA0406F1}" type="sibTrans" cxnId="{55486748-C673-4DCC-B402-AFAE61817ED3}">
      <dgm:prSet/>
      <dgm:spPr/>
      <dgm:t>
        <a:bodyPr/>
        <a:lstStyle/>
        <a:p>
          <a:endParaRPr lang="en-US"/>
        </a:p>
      </dgm:t>
    </dgm:pt>
    <dgm:pt modelId="{775726F6-ED02-461C-B704-3083ADF32750}" type="pres">
      <dgm:prSet presAssocID="{B038C075-152F-4DB9-9036-E3418E192D21}" presName="compositeShape" presStyleCnt="0">
        <dgm:presLayoutVars>
          <dgm:chMax val="7"/>
          <dgm:dir/>
          <dgm:resizeHandles val="exact"/>
        </dgm:presLayoutVars>
      </dgm:prSet>
      <dgm:spPr/>
    </dgm:pt>
    <dgm:pt modelId="{CCEF5CAB-51BA-487C-922E-9BA6C4771FAB}" type="pres">
      <dgm:prSet presAssocID="{B038C075-152F-4DB9-9036-E3418E192D21}" presName="wedge1" presStyleLbl="node1" presStyleIdx="0" presStyleCnt="3"/>
      <dgm:spPr/>
    </dgm:pt>
    <dgm:pt modelId="{64D7635C-21FB-49B4-8DF8-57D2A7784725}" type="pres">
      <dgm:prSet presAssocID="{B038C075-152F-4DB9-9036-E3418E192D21}" presName="dummy1a" presStyleCnt="0"/>
      <dgm:spPr/>
    </dgm:pt>
    <dgm:pt modelId="{59F2533F-ADE4-4F6D-A87B-6D60065A73F7}" type="pres">
      <dgm:prSet presAssocID="{B038C075-152F-4DB9-9036-E3418E192D21}" presName="dummy1b" presStyleCnt="0"/>
      <dgm:spPr/>
    </dgm:pt>
    <dgm:pt modelId="{98ACC180-E381-4C00-A51C-7AA6E98EA16E}" type="pres">
      <dgm:prSet presAssocID="{B038C075-152F-4DB9-9036-E3418E192D21}" presName="wedge1Tx" presStyleLbl="node1" presStyleIdx="0" presStyleCnt="3">
        <dgm:presLayoutVars>
          <dgm:chMax val="0"/>
          <dgm:chPref val="0"/>
          <dgm:bulletEnabled val="1"/>
        </dgm:presLayoutVars>
      </dgm:prSet>
      <dgm:spPr/>
    </dgm:pt>
    <dgm:pt modelId="{48ED82FB-BD03-4730-82CB-6157C1392741}" type="pres">
      <dgm:prSet presAssocID="{B038C075-152F-4DB9-9036-E3418E192D21}" presName="wedge2" presStyleLbl="node1" presStyleIdx="1" presStyleCnt="3"/>
      <dgm:spPr/>
    </dgm:pt>
    <dgm:pt modelId="{AE6CD4AF-4252-4C70-9FEE-318A0FD47C59}" type="pres">
      <dgm:prSet presAssocID="{B038C075-152F-4DB9-9036-E3418E192D21}" presName="dummy2a" presStyleCnt="0"/>
      <dgm:spPr/>
    </dgm:pt>
    <dgm:pt modelId="{45D46F45-C97E-4959-8F41-692DF2BFA304}" type="pres">
      <dgm:prSet presAssocID="{B038C075-152F-4DB9-9036-E3418E192D21}" presName="dummy2b" presStyleCnt="0"/>
      <dgm:spPr/>
    </dgm:pt>
    <dgm:pt modelId="{9EC5F51B-8235-4DE6-BE46-D221AC635DD5}" type="pres">
      <dgm:prSet presAssocID="{B038C075-152F-4DB9-9036-E3418E192D21}" presName="wedge2Tx" presStyleLbl="node1" presStyleIdx="1" presStyleCnt="3">
        <dgm:presLayoutVars>
          <dgm:chMax val="0"/>
          <dgm:chPref val="0"/>
          <dgm:bulletEnabled val="1"/>
        </dgm:presLayoutVars>
      </dgm:prSet>
      <dgm:spPr/>
    </dgm:pt>
    <dgm:pt modelId="{D63A82DE-CAB3-4AD9-9BD7-9168F837D99F}" type="pres">
      <dgm:prSet presAssocID="{B038C075-152F-4DB9-9036-E3418E192D21}" presName="wedge3" presStyleLbl="node1" presStyleIdx="2" presStyleCnt="3"/>
      <dgm:spPr/>
    </dgm:pt>
    <dgm:pt modelId="{07DCBF16-BB5E-4D69-9BAA-D3219E048834}" type="pres">
      <dgm:prSet presAssocID="{B038C075-152F-4DB9-9036-E3418E192D21}" presName="dummy3a" presStyleCnt="0"/>
      <dgm:spPr/>
    </dgm:pt>
    <dgm:pt modelId="{FF477A69-6909-4146-8A7B-B9EEA1FA731F}" type="pres">
      <dgm:prSet presAssocID="{B038C075-152F-4DB9-9036-E3418E192D21}" presName="dummy3b" presStyleCnt="0"/>
      <dgm:spPr/>
    </dgm:pt>
    <dgm:pt modelId="{0E240D0A-E9D5-4AC2-B479-9C323C301747}" type="pres">
      <dgm:prSet presAssocID="{B038C075-152F-4DB9-9036-E3418E192D21}" presName="wedge3Tx" presStyleLbl="node1" presStyleIdx="2" presStyleCnt="3">
        <dgm:presLayoutVars>
          <dgm:chMax val="0"/>
          <dgm:chPref val="0"/>
          <dgm:bulletEnabled val="1"/>
        </dgm:presLayoutVars>
      </dgm:prSet>
      <dgm:spPr/>
    </dgm:pt>
    <dgm:pt modelId="{E8B9DAA9-7DB9-47D0-9908-97D0D4661DC2}" type="pres">
      <dgm:prSet presAssocID="{9227FFE0-657F-44E0-8634-0FA6A82E5D81}" presName="arrowWedge1" presStyleLbl="fgSibTrans2D1" presStyleIdx="0" presStyleCnt="3"/>
      <dgm:spPr/>
    </dgm:pt>
    <dgm:pt modelId="{BD344601-BB01-47B4-B302-E5B4588B7097}" type="pres">
      <dgm:prSet presAssocID="{2E339A61-AED1-44A4-AC4E-EBD9722EF8D0}" presName="arrowWedge2" presStyleLbl="fgSibTrans2D1" presStyleIdx="1" presStyleCnt="3"/>
      <dgm:spPr/>
    </dgm:pt>
    <dgm:pt modelId="{6807CA7E-9A03-4A3C-9475-1C39011A8C99}" type="pres">
      <dgm:prSet presAssocID="{CE9F9243-E406-4DFB-B245-B51ECA0406F1}" presName="arrowWedge3" presStyleLbl="fgSibTrans2D1" presStyleIdx="2" presStyleCnt="3"/>
      <dgm:spPr/>
    </dgm:pt>
  </dgm:ptLst>
  <dgm:cxnLst>
    <dgm:cxn modelId="{D197AA0A-C944-4CAE-9C8E-DD19A55FFD06}" srcId="{B038C075-152F-4DB9-9036-E3418E192D21}" destId="{F65AB745-5F4F-410B-AAE6-520732A79359}" srcOrd="1" destOrd="0" parTransId="{FF899F0F-3934-4247-9BFA-D197C91F1CFF}" sibTransId="{2E339A61-AED1-44A4-AC4E-EBD9722EF8D0}"/>
    <dgm:cxn modelId="{9ADE7520-DD55-4B9F-BB72-74D07535603F}" type="presOf" srcId="{0BB69ED3-C99D-4A79-AE91-B5560F3C5B7F}" destId="{D63A82DE-CAB3-4AD9-9BD7-9168F837D99F}" srcOrd="0" destOrd="0" presId="urn:microsoft.com/office/officeart/2005/8/layout/cycle8"/>
    <dgm:cxn modelId="{B53BD444-8885-4B7D-8EFA-2E6F563B4C80}" type="presOf" srcId="{B038C075-152F-4DB9-9036-E3418E192D21}" destId="{775726F6-ED02-461C-B704-3083ADF32750}" srcOrd="0" destOrd="0" presId="urn:microsoft.com/office/officeart/2005/8/layout/cycle8"/>
    <dgm:cxn modelId="{55486748-C673-4DCC-B402-AFAE61817ED3}" srcId="{B038C075-152F-4DB9-9036-E3418E192D21}" destId="{0BB69ED3-C99D-4A79-AE91-B5560F3C5B7F}" srcOrd="2" destOrd="0" parTransId="{346A081A-3DAD-4970-8A0B-58E269C88FBA}" sibTransId="{CE9F9243-E406-4DFB-B245-B51ECA0406F1}"/>
    <dgm:cxn modelId="{49ADAF57-C70F-42C0-8325-8E40770F8A59}" type="presOf" srcId="{719CED1C-BEEB-4F6D-BA29-9304B35C5B54}" destId="{98ACC180-E381-4C00-A51C-7AA6E98EA16E}" srcOrd="1" destOrd="0" presId="urn:microsoft.com/office/officeart/2005/8/layout/cycle8"/>
    <dgm:cxn modelId="{1CBB5E78-5F75-498F-91FF-03EAD50E3901}" srcId="{B038C075-152F-4DB9-9036-E3418E192D21}" destId="{719CED1C-BEEB-4F6D-BA29-9304B35C5B54}" srcOrd="0" destOrd="0" parTransId="{6A44B8C9-25A6-4598-87B6-87D233248046}" sibTransId="{9227FFE0-657F-44E0-8634-0FA6A82E5D81}"/>
    <dgm:cxn modelId="{8C23BB86-57AD-4F04-809A-7C697637C4FB}" type="presOf" srcId="{F65AB745-5F4F-410B-AAE6-520732A79359}" destId="{9EC5F51B-8235-4DE6-BE46-D221AC635DD5}" srcOrd="1" destOrd="0" presId="urn:microsoft.com/office/officeart/2005/8/layout/cycle8"/>
    <dgm:cxn modelId="{FFA4599B-2BF1-42FC-8980-4C6AF441E25A}" type="presOf" srcId="{0BB69ED3-C99D-4A79-AE91-B5560F3C5B7F}" destId="{0E240D0A-E9D5-4AC2-B479-9C323C301747}" srcOrd="1" destOrd="0" presId="urn:microsoft.com/office/officeart/2005/8/layout/cycle8"/>
    <dgm:cxn modelId="{FE11FBB0-05BA-4B98-A11B-F40C568D761C}" type="presOf" srcId="{719CED1C-BEEB-4F6D-BA29-9304B35C5B54}" destId="{CCEF5CAB-51BA-487C-922E-9BA6C4771FAB}" srcOrd="0" destOrd="0" presId="urn:microsoft.com/office/officeart/2005/8/layout/cycle8"/>
    <dgm:cxn modelId="{22E2EABD-4A43-44B6-B4AB-4FCBF7306FEE}" type="presOf" srcId="{F65AB745-5F4F-410B-AAE6-520732A79359}" destId="{48ED82FB-BD03-4730-82CB-6157C1392741}" srcOrd="0" destOrd="0" presId="urn:microsoft.com/office/officeart/2005/8/layout/cycle8"/>
    <dgm:cxn modelId="{8647A7E4-E1E0-4FB7-B9A7-9A1BEE690D8D}" type="presParOf" srcId="{775726F6-ED02-461C-B704-3083ADF32750}" destId="{CCEF5CAB-51BA-487C-922E-9BA6C4771FAB}" srcOrd="0" destOrd="0" presId="urn:microsoft.com/office/officeart/2005/8/layout/cycle8"/>
    <dgm:cxn modelId="{6928092E-10B3-4BFB-8C1B-491C4D1AFEBF}" type="presParOf" srcId="{775726F6-ED02-461C-B704-3083ADF32750}" destId="{64D7635C-21FB-49B4-8DF8-57D2A7784725}" srcOrd="1" destOrd="0" presId="urn:microsoft.com/office/officeart/2005/8/layout/cycle8"/>
    <dgm:cxn modelId="{263CFF97-E766-4824-A85A-6F4E2FCCFD61}" type="presParOf" srcId="{775726F6-ED02-461C-B704-3083ADF32750}" destId="{59F2533F-ADE4-4F6D-A87B-6D60065A73F7}" srcOrd="2" destOrd="0" presId="urn:microsoft.com/office/officeart/2005/8/layout/cycle8"/>
    <dgm:cxn modelId="{98B9AF0E-22AF-49A9-9221-39036F654433}" type="presParOf" srcId="{775726F6-ED02-461C-B704-3083ADF32750}" destId="{98ACC180-E381-4C00-A51C-7AA6E98EA16E}" srcOrd="3" destOrd="0" presId="urn:microsoft.com/office/officeart/2005/8/layout/cycle8"/>
    <dgm:cxn modelId="{5F80E6E2-8A09-49D3-BD08-2EB4BEEAC3B9}" type="presParOf" srcId="{775726F6-ED02-461C-B704-3083ADF32750}" destId="{48ED82FB-BD03-4730-82CB-6157C1392741}" srcOrd="4" destOrd="0" presId="urn:microsoft.com/office/officeart/2005/8/layout/cycle8"/>
    <dgm:cxn modelId="{28B26607-AB7E-430A-913C-63097E031729}" type="presParOf" srcId="{775726F6-ED02-461C-B704-3083ADF32750}" destId="{AE6CD4AF-4252-4C70-9FEE-318A0FD47C59}" srcOrd="5" destOrd="0" presId="urn:microsoft.com/office/officeart/2005/8/layout/cycle8"/>
    <dgm:cxn modelId="{3BD9C48F-2610-4FDF-A1B0-D1E6D024913A}" type="presParOf" srcId="{775726F6-ED02-461C-B704-3083ADF32750}" destId="{45D46F45-C97E-4959-8F41-692DF2BFA304}" srcOrd="6" destOrd="0" presId="urn:microsoft.com/office/officeart/2005/8/layout/cycle8"/>
    <dgm:cxn modelId="{83D4F0EF-1AC6-4424-85BA-EF899A9B7853}" type="presParOf" srcId="{775726F6-ED02-461C-B704-3083ADF32750}" destId="{9EC5F51B-8235-4DE6-BE46-D221AC635DD5}" srcOrd="7" destOrd="0" presId="urn:microsoft.com/office/officeart/2005/8/layout/cycle8"/>
    <dgm:cxn modelId="{1F28D99F-58C7-4FFA-9763-EF556039F776}" type="presParOf" srcId="{775726F6-ED02-461C-B704-3083ADF32750}" destId="{D63A82DE-CAB3-4AD9-9BD7-9168F837D99F}" srcOrd="8" destOrd="0" presId="urn:microsoft.com/office/officeart/2005/8/layout/cycle8"/>
    <dgm:cxn modelId="{B5CB9677-A1D8-4B16-AA09-469305836B36}" type="presParOf" srcId="{775726F6-ED02-461C-B704-3083ADF32750}" destId="{07DCBF16-BB5E-4D69-9BAA-D3219E048834}" srcOrd="9" destOrd="0" presId="urn:microsoft.com/office/officeart/2005/8/layout/cycle8"/>
    <dgm:cxn modelId="{813B86C3-865D-4AEE-9BE7-55AA64DF39D9}" type="presParOf" srcId="{775726F6-ED02-461C-B704-3083ADF32750}" destId="{FF477A69-6909-4146-8A7B-B9EEA1FA731F}" srcOrd="10" destOrd="0" presId="urn:microsoft.com/office/officeart/2005/8/layout/cycle8"/>
    <dgm:cxn modelId="{6CE03C71-12C4-4150-9424-C6151D14FDC5}" type="presParOf" srcId="{775726F6-ED02-461C-B704-3083ADF32750}" destId="{0E240D0A-E9D5-4AC2-B479-9C323C301747}" srcOrd="11" destOrd="0" presId="urn:microsoft.com/office/officeart/2005/8/layout/cycle8"/>
    <dgm:cxn modelId="{9EB29FDC-32F7-42AE-8628-438D8117F10E}" type="presParOf" srcId="{775726F6-ED02-461C-B704-3083ADF32750}" destId="{E8B9DAA9-7DB9-47D0-9908-97D0D4661DC2}" srcOrd="12" destOrd="0" presId="urn:microsoft.com/office/officeart/2005/8/layout/cycle8"/>
    <dgm:cxn modelId="{656A928C-299E-476F-9B0D-C4471B8348D6}" type="presParOf" srcId="{775726F6-ED02-461C-B704-3083ADF32750}" destId="{BD344601-BB01-47B4-B302-E5B4588B7097}" srcOrd="13" destOrd="0" presId="urn:microsoft.com/office/officeart/2005/8/layout/cycle8"/>
    <dgm:cxn modelId="{4CF33F76-60A7-46DA-B8AF-987528E64B20}" type="presParOf" srcId="{775726F6-ED02-461C-B704-3083ADF32750}" destId="{6807CA7E-9A03-4A3C-9475-1C39011A8C9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5CAB-51BA-487C-922E-9BA6C4771FAB}">
      <dsp:nvSpPr>
        <dsp:cNvPr id="0" name=""/>
        <dsp:cNvSpPr/>
      </dsp:nvSpPr>
      <dsp:spPr>
        <a:xfrm>
          <a:off x="1189229" y="170880"/>
          <a:ext cx="2208301" cy="2208301"/>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a:t>
          </a:r>
        </a:p>
      </dsp:txBody>
      <dsp:txXfrm>
        <a:off x="2353057" y="638829"/>
        <a:ext cx="788679" cy="657232"/>
      </dsp:txXfrm>
    </dsp:sp>
    <dsp:sp modelId="{48ED82FB-BD03-4730-82CB-6157C1392741}">
      <dsp:nvSpPr>
        <dsp:cNvPr id="0" name=""/>
        <dsp:cNvSpPr/>
      </dsp:nvSpPr>
      <dsp:spPr>
        <a:xfrm>
          <a:off x="1143749" y="249748"/>
          <a:ext cx="2208301" cy="2208301"/>
        </a:xfrm>
        <a:prstGeom prst="pie">
          <a:avLst>
            <a:gd name="adj1" fmla="val 1800000"/>
            <a:gd name="adj2" fmla="val 90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Infrastructure</a:t>
          </a:r>
        </a:p>
      </dsp:txBody>
      <dsp:txXfrm>
        <a:off x="1669535" y="1682515"/>
        <a:ext cx="1183018" cy="578364"/>
      </dsp:txXfrm>
    </dsp:sp>
    <dsp:sp modelId="{D63A82DE-CAB3-4AD9-9BD7-9168F837D99F}">
      <dsp:nvSpPr>
        <dsp:cNvPr id="0" name=""/>
        <dsp:cNvSpPr/>
      </dsp:nvSpPr>
      <dsp:spPr>
        <a:xfrm>
          <a:off x="1098268" y="170880"/>
          <a:ext cx="2208301" cy="2208301"/>
        </a:xfrm>
        <a:prstGeom prst="pie">
          <a:avLst>
            <a:gd name="adj1" fmla="val 9000000"/>
            <a:gd name="adj2" fmla="val 162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Financial </a:t>
          </a:r>
        </a:p>
      </dsp:txBody>
      <dsp:txXfrm>
        <a:off x="1354063" y="638829"/>
        <a:ext cx="788679" cy="657232"/>
      </dsp:txXfrm>
    </dsp:sp>
    <dsp:sp modelId="{E8B9DAA9-7DB9-47D0-9908-97D0D4661DC2}">
      <dsp:nvSpPr>
        <dsp:cNvPr id="0" name=""/>
        <dsp:cNvSpPr/>
      </dsp:nvSpPr>
      <dsp:spPr>
        <a:xfrm>
          <a:off x="1052707" y="34176"/>
          <a:ext cx="2481709" cy="24817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344601-BB01-47B4-B302-E5B4588B7097}">
      <dsp:nvSpPr>
        <dsp:cNvPr id="0" name=""/>
        <dsp:cNvSpPr/>
      </dsp:nvSpPr>
      <dsp:spPr>
        <a:xfrm>
          <a:off x="1007045" y="112904"/>
          <a:ext cx="2481709" cy="24817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07CA7E-9A03-4A3C-9475-1C39011A8C99}">
      <dsp:nvSpPr>
        <dsp:cNvPr id="0" name=""/>
        <dsp:cNvSpPr/>
      </dsp:nvSpPr>
      <dsp:spPr>
        <a:xfrm>
          <a:off x="961382" y="34176"/>
          <a:ext cx="2481709" cy="24817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B1636-BF83-424F-A466-198C4D3A873C}"/>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D9BB7603-7A3E-7C49-AC97-3857D624E9ED}"/>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B1F61C29-8CB8-A946-A82B-BCDC2B864F99}" type="datetimeFigureOut">
              <a:rPr lang="en-US" smtClean="0"/>
              <a:t>2/5/2026</a:t>
            </a:fld>
            <a:endParaRPr lang="en-US"/>
          </a:p>
        </p:txBody>
      </p:sp>
      <p:sp>
        <p:nvSpPr>
          <p:cNvPr id="4" name="Footer Placeholder 3">
            <a:extLst>
              <a:ext uri="{FF2B5EF4-FFF2-40B4-BE49-F238E27FC236}">
                <a16:creationId xmlns:a16="http://schemas.microsoft.com/office/drawing/2014/main" id="{2DE0C73F-AB01-8541-933B-675071B08888}"/>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FBE9E6-C514-1A4C-B89C-AAB80BFD7FC2}"/>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CAA8FF3E-2F8B-1641-95A5-5C75A7E53882}" type="slidenum">
              <a:rPr lang="en-US" smtClean="0"/>
              <a:t>‹#›</a:t>
            </a:fld>
            <a:endParaRPr lang="en-US"/>
          </a:p>
        </p:txBody>
      </p:sp>
    </p:spTree>
    <p:extLst>
      <p:ext uri="{BB962C8B-B14F-4D97-AF65-F5344CB8AC3E}">
        <p14:creationId xmlns:p14="http://schemas.microsoft.com/office/powerpoint/2010/main" val="347036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070C50C-F46C-8A4B-8A41-6A6FBB958D92}" type="datetimeFigureOut">
              <a:rPr lang="en-US" smtClean="0"/>
              <a:t>2/5/2026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93415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Alignment is key to the success of the methodology – Is your “Mission Moment”</a:t>
            </a:r>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283276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F84C4-627F-D8FF-899C-5B61F1557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1DF7F-6628-A0C5-D950-D81F76178F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097932-F960-2FCD-9E6B-0321305A413B}"/>
              </a:ext>
            </a:extLst>
          </p:cNvPr>
          <p:cNvSpPr>
            <a:spLocks noGrp="1"/>
          </p:cNvSpPr>
          <p:nvPr>
            <p:ph type="body" idx="1"/>
          </p:nvPr>
        </p:nvSpPr>
        <p:spPr/>
        <p:txBody>
          <a:bodyPr/>
          <a:lstStyle/>
          <a:p>
            <a:r>
              <a:rPr lang="en-US" dirty="0"/>
              <a:t>Each one of these Mission Action is a negotiation – The interest is to increase the Pie looking for win – win opportunities. </a:t>
            </a:r>
          </a:p>
          <a:p>
            <a:endParaRPr lang="en-US" dirty="0"/>
          </a:p>
          <a:p>
            <a:endParaRPr lang="en-US" dirty="0"/>
          </a:p>
          <a:p>
            <a:r>
              <a:rPr lang="en-US" dirty="0"/>
              <a:t>There needs to be focus on how to “Expand the Pie” vs. winning and losing.  As facilities people can relate if that is the case Maintenance usually loses.  the complexity lies within the relationships / the ability to .</a:t>
            </a:r>
          </a:p>
          <a:p>
            <a:endParaRPr lang="en-US" dirty="0"/>
          </a:p>
          <a:p>
            <a:endParaRPr lang="en-US" dirty="0"/>
          </a:p>
          <a:p>
            <a:r>
              <a:rPr lang="en-US" dirty="0"/>
              <a:t>TCB any Elvis fans out there “Taking Care of Business”</a:t>
            </a:r>
          </a:p>
        </p:txBody>
      </p:sp>
      <p:sp>
        <p:nvSpPr>
          <p:cNvPr id="4" name="Slide Number Placeholder 3">
            <a:extLst>
              <a:ext uri="{FF2B5EF4-FFF2-40B4-BE49-F238E27FC236}">
                <a16:creationId xmlns:a16="http://schemas.microsoft.com/office/drawing/2014/main" id="{935E2D48-00DD-476E-2BF9-247E79A10450}"/>
              </a:ext>
            </a:extLst>
          </p:cNvPr>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158568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000" dirty="0"/>
              <a:t>If you zoom out a macro scale you can see “Departments” or “Divisions” within and institution.  </a:t>
            </a:r>
          </a:p>
          <a:p>
            <a:endParaRPr lang="en-US" sz="1000" dirty="0"/>
          </a:p>
          <a:p>
            <a:r>
              <a:rPr lang="en-US" sz="1000" dirty="0"/>
              <a:t>The “Division” of Budget and Planning, the department of Facilities and Campus Services, </a:t>
            </a:r>
            <a:r>
              <a:rPr lang="en-US" sz="1000" dirty="0" err="1"/>
              <a:t>etc</a:t>
            </a:r>
            <a:r>
              <a:rPr lang="en-US" sz="1000" dirty="0"/>
              <a:t>….</a:t>
            </a:r>
          </a:p>
          <a:p>
            <a:endParaRPr lang="en-US" sz="1000" dirty="0"/>
          </a:p>
          <a:p>
            <a:r>
              <a:rPr lang="en-US" sz="1000" b="1" dirty="0"/>
              <a:t>What is it? </a:t>
            </a:r>
          </a:p>
          <a:p>
            <a:pPr lvl="1"/>
            <a:r>
              <a:rPr lang="en-US" sz="1000" dirty="0"/>
              <a:t>Tool, Application, team, process…</a:t>
            </a:r>
          </a:p>
          <a:p>
            <a:r>
              <a:rPr lang="en-US" sz="1000" b="1" dirty="0"/>
              <a:t>What are the key elements?</a:t>
            </a:r>
          </a:p>
          <a:p>
            <a:pPr lvl="1"/>
            <a:r>
              <a:rPr lang="en-US" sz="1000" dirty="0"/>
              <a:t>Key data sets, Metrics, dates, timing, people or organizations … </a:t>
            </a:r>
            <a:endParaRPr lang="en-US" sz="1000" b="1" dirty="0"/>
          </a:p>
          <a:p>
            <a:r>
              <a:rPr lang="en-US" sz="1000" b="1" dirty="0"/>
              <a:t>How will we know this “System” is working?</a:t>
            </a:r>
          </a:p>
          <a:p>
            <a:pPr lvl="1"/>
            <a:r>
              <a:rPr lang="en-US" sz="1000" dirty="0"/>
              <a:t>Key Performance indicators, milestones, feedback</a:t>
            </a:r>
          </a:p>
          <a:p>
            <a:r>
              <a:rPr lang="en-US" sz="1000" b="1" dirty="0"/>
              <a:t>Who is the driver?</a:t>
            </a:r>
          </a:p>
          <a:p>
            <a:pPr lvl="1"/>
            <a:r>
              <a:rPr lang="en-US" sz="1000" dirty="0"/>
              <a:t>Who is responsible, individual or team, interested campus steward</a:t>
            </a:r>
          </a:p>
          <a:p>
            <a:r>
              <a:rPr lang="en-US" sz="1000" b="1" dirty="0"/>
              <a:t>What is the primary artifact? (Charter) </a:t>
            </a:r>
          </a:p>
          <a:p>
            <a:pPr lvl="1"/>
            <a:r>
              <a:rPr lang="en-US" sz="1000" dirty="0"/>
              <a:t>Written documentation to reference back to realign, or adjust </a:t>
            </a:r>
          </a:p>
          <a:p>
            <a:pPr lvl="1"/>
            <a:r>
              <a:rPr lang="en-US" sz="1000" dirty="0"/>
              <a:t>Connection points, shared or influential data with other systems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142955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122119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22B9-DD90-9651-BD7E-2EC3B98C8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AF1AD-282A-9CA0-2AE7-C172A1B2EE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7A6D08-46BA-2E2E-03FB-9B65DF792EE4}"/>
              </a:ext>
            </a:extLst>
          </p:cNvPr>
          <p:cNvSpPr>
            <a:spLocks noGrp="1"/>
          </p:cNvSpPr>
          <p:nvPr>
            <p:ph type="body" idx="1"/>
          </p:nvPr>
        </p:nvSpPr>
        <p:spPr/>
        <p:txBody>
          <a:bodyPr/>
          <a:lstStyle/>
          <a:p>
            <a:pPr marL="171258">
              <a:lnSpc>
                <a:spcPct val="115000"/>
              </a:lnSpc>
              <a:buClr>
                <a:schemeClr val="dk1"/>
              </a:buClr>
              <a:buSzPts val="1000"/>
            </a:pPr>
            <a:r>
              <a:rPr lang="en-US" sz="2000" u="sng" dirty="0">
                <a:solidFill>
                  <a:schemeClr val="dk1"/>
                </a:solidFill>
                <a:latin typeface="Times" panose="02020603050405020304" pitchFamily="18" charset="0"/>
                <a:ea typeface="Poppins"/>
                <a:cs typeface="Times" panose="02020603050405020304" pitchFamily="18" charset="0"/>
                <a:sym typeface="Poppins"/>
              </a:rPr>
              <a:t>Knowledge Management</a:t>
            </a:r>
            <a:r>
              <a:rPr lang="en-US" sz="2000" dirty="0">
                <a:solidFill>
                  <a:schemeClr val="dk1"/>
                </a:solidFill>
                <a:latin typeface="Times" panose="02020603050405020304" pitchFamily="18" charset="0"/>
                <a:ea typeface="Poppins"/>
                <a:cs typeface="Times" panose="02020603050405020304" pitchFamily="18" charset="0"/>
                <a:sym typeface="Poppins"/>
              </a:rPr>
              <a:t>: (Library of Checklists, Templates, Guidance Documents)</a:t>
            </a:r>
          </a:p>
          <a:p>
            <a:pPr marL="171258">
              <a:lnSpc>
                <a:spcPct val="115000"/>
              </a:lnSpc>
              <a:buClr>
                <a:schemeClr val="dk1"/>
              </a:buClr>
              <a:buSzPts val="1000"/>
            </a:pPr>
            <a:r>
              <a:rPr lang="en-US" sz="2000" u="sng" dirty="0">
                <a:solidFill>
                  <a:schemeClr val="dk1"/>
                </a:solidFill>
                <a:latin typeface="Times" panose="02020603050405020304" pitchFamily="18" charset="0"/>
                <a:ea typeface="Poppins"/>
                <a:cs typeface="Times" panose="02020603050405020304" pitchFamily="18" charset="0"/>
                <a:sym typeface="Poppins"/>
              </a:rPr>
              <a:t>Cross Functional Teams</a:t>
            </a:r>
            <a:r>
              <a:rPr lang="en-US" sz="2000" dirty="0">
                <a:solidFill>
                  <a:schemeClr val="dk1"/>
                </a:solidFill>
                <a:latin typeface="Times" panose="02020603050405020304" pitchFamily="18" charset="0"/>
                <a:ea typeface="Poppins"/>
                <a:cs typeface="Times" panose="02020603050405020304" pitchFamily="18" charset="0"/>
                <a:sym typeface="Poppins"/>
              </a:rPr>
              <a:t>: Representatives from different departments to develop documentation for Knowledge Management Library; rotational/observation opportunities</a:t>
            </a:r>
          </a:p>
          <a:p>
            <a:pPr marL="171258">
              <a:lnSpc>
                <a:spcPct val="115000"/>
              </a:lnSpc>
              <a:buClr>
                <a:schemeClr val="dk1"/>
              </a:buClr>
              <a:buSzPts val="1000"/>
            </a:pPr>
            <a:r>
              <a:rPr lang="en-US" sz="2000" u="sng" dirty="0">
                <a:solidFill>
                  <a:schemeClr val="dk1"/>
                </a:solidFill>
                <a:latin typeface="Times" panose="02020603050405020304" pitchFamily="18" charset="0"/>
                <a:ea typeface="Poppins"/>
                <a:cs typeface="Times" panose="02020603050405020304" pitchFamily="18" charset="0"/>
                <a:sym typeface="Poppins"/>
              </a:rPr>
              <a:t>Professional Development Series</a:t>
            </a:r>
            <a:r>
              <a:rPr lang="en-US" sz="2000" dirty="0">
                <a:solidFill>
                  <a:schemeClr val="dk1"/>
                </a:solidFill>
                <a:latin typeface="Times" panose="02020603050405020304" pitchFamily="18" charset="0"/>
                <a:ea typeface="Poppins"/>
                <a:cs typeface="Times" panose="02020603050405020304" pitchFamily="18" charset="0"/>
                <a:sym typeface="Poppins"/>
              </a:rPr>
              <a:t>: </a:t>
            </a:r>
            <a:r>
              <a:rPr lang="en-US" sz="2000" dirty="0">
                <a:solidFill>
                  <a:schemeClr val="dk1"/>
                </a:solidFill>
                <a:highlight>
                  <a:srgbClr val="FFFFFF"/>
                </a:highlight>
                <a:latin typeface="Times" panose="02020603050405020304" pitchFamily="18" charset="0"/>
                <a:ea typeface="Poppins"/>
                <a:cs typeface="Times" panose="02020603050405020304" pitchFamily="18" charset="0"/>
                <a:sym typeface="Poppins"/>
              </a:rPr>
              <a:t>Structured Event to share latest Template or guidance from cross functional team, or to review current operating procedures.</a:t>
            </a:r>
          </a:p>
          <a:p>
            <a:endParaRPr lang="en-US" dirty="0"/>
          </a:p>
          <a:p>
            <a:pPr marL="171258">
              <a:lnSpc>
                <a:spcPct val="115000"/>
              </a:lnSpc>
              <a:buClr>
                <a:schemeClr val="dk1"/>
              </a:buClr>
              <a:buSzPts val="1000"/>
            </a:pPr>
            <a:r>
              <a:rPr lang="en-US" sz="2000" dirty="0">
                <a:solidFill>
                  <a:schemeClr val="dk1"/>
                </a:solidFill>
                <a:latin typeface="Times" panose="02020603050405020304" pitchFamily="18" charset="0"/>
                <a:ea typeface="Poppins"/>
                <a:cs typeface="Times" panose="02020603050405020304" pitchFamily="18" charset="0"/>
                <a:sym typeface="Poppins"/>
              </a:rPr>
              <a:t>Professional Development/Networking Series &amp; Communications:  Networking at monthly event, Communication of mission moments </a:t>
            </a:r>
          </a:p>
          <a:p>
            <a:pPr marL="171258">
              <a:lnSpc>
                <a:spcPct val="115000"/>
              </a:lnSpc>
              <a:buClr>
                <a:schemeClr val="dk1"/>
              </a:buClr>
              <a:buSzPts val="1000"/>
            </a:pPr>
            <a:r>
              <a:rPr lang="en-US" sz="2000" dirty="0">
                <a:solidFill>
                  <a:schemeClr val="dk1"/>
                </a:solidFill>
                <a:latin typeface="Times" panose="02020603050405020304" pitchFamily="18" charset="0"/>
                <a:ea typeface="Poppins"/>
                <a:cs typeface="Times" panose="02020603050405020304" pitchFamily="18" charset="0"/>
                <a:sym typeface="Poppins"/>
              </a:rPr>
              <a:t>Feedback on Mission Moments: Where we have alignment and where we need improvement.</a:t>
            </a:r>
          </a:p>
          <a:p>
            <a:pPr marL="171258">
              <a:lnSpc>
                <a:spcPct val="115000"/>
              </a:lnSpc>
              <a:buClr>
                <a:schemeClr val="dk1"/>
              </a:buClr>
              <a:buSzPts val="1000"/>
            </a:pPr>
            <a:endParaRPr lang="en-US" sz="2000" dirty="0">
              <a:solidFill>
                <a:schemeClr val="dk1"/>
              </a:solidFill>
              <a:latin typeface="Times" panose="02020603050405020304" pitchFamily="18" charset="0"/>
              <a:ea typeface="Poppins"/>
              <a:cs typeface="Times" panose="02020603050405020304" pitchFamily="18" charset="0"/>
              <a:sym typeface="Poppins"/>
            </a:endParaRPr>
          </a:p>
          <a:p>
            <a:pPr marL="171258">
              <a:lnSpc>
                <a:spcPct val="115000"/>
              </a:lnSpc>
              <a:buClr>
                <a:schemeClr val="dk1"/>
              </a:buClr>
              <a:buSzPts val="1000"/>
            </a:pPr>
            <a:endParaRPr lang="en-US" sz="2000" dirty="0">
              <a:solidFill>
                <a:schemeClr val="dk1"/>
              </a:solidFill>
              <a:latin typeface="Times" panose="02020603050405020304" pitchFamily="18" charset="0"/>
              <a:ea typeface="Poppins"/>
              <a:cs typeface="Times" panose="02020603050405020304" pitchFamily="18" charset="0"/>
              <a:sym typeface="Poppins"/>
            </a:endParaRPr>
          </a:p>
          <a:p>
            <a:endParaRPr lang="en-US" dirty="0"/>
          </a:p>
        </p:txBody>
      </p:sp>
      <p:sp>
        <p:nvSpPr>
          <p:cNvPr id="4" name="Slide Number Placeholder 3">
            <a:extLst>
              <a:ext uri="{FF2B5EF4-FFF2-40B4-BE49-F238E27FC236}">
                <a16:creationId xmlns:a16="http://schemas.microsoft.com/office/drawing/2014/main" id="{FF61DD3C-E29C-63E2-1E2E-4EA3D60119AC}"/>
              </a:ext>
            </a:extLst>
          </p:cNvPr>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65220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15</a:t>
            </a:fld>
            <a:endParaRPr lang="en-US"/>
          </a:p>
        </p:txBody>
      </p:sp>
    </p:spTree>
    <p:extLst>
      <p:ext uri="{BB962C8B-B14F-4D97-AF65-F5344CB8AC3E}">
        <p14:creationId xmlns:p14="http://schemas.microsoft.com/office/powerpoint/2010/main" val="1481353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000" dirty="0"/>
              <a:t>Don’t let the simplicity of the model fool you.  As those of you in capital planning are aware of this is a very complex model, with simple rules </a:t>
            </a:r>
          </a:p>
          <a:p>
            <a:endParaRPr lang="en-US" sz="1000" dirty="0"/>
          </a:p>
          <a:p>
            <a:pPr>
              <a:lnSpc>
                <a:spcPct val="115000"/>
              </a:lnSpc>
              <a:spcBef>
                <a:spcPts val="622"/>
              </a:spcBef>
            </a:pPr>
            <a:r>
              <a:rPr lang="en-US" sz="1000" b="1" i="1" dirty="0">
                <a:solidFill>
                  <a:srgbClr val="A3192E"/>
                </a:solidFill>
              </a:rPr>
              <a:t>Unified Campus Community</a:t>
            </a:r>
            <a:endParaRPr lang="en-US" sz="1000" b="1" i="1" dirty="0">
              <a:solidFill>
                <a:srgbClr val="A3192E"/>
              </a:solidFill>
              <a:latin typeface="Poppins"/>
              <a:ea typeface="Poppins"/>
              <a:cs typeface="Poppins"/>
              <a:sym typeface="Poppins"/>
            </a:endParaRPr>
          </a:p>
          <a:p>
            <a:pPr marL="474254" indent="-368864">
              <a:lnSpc>
                <a:spcPct val="115000"/>
              </a:lnSpc>
              <a:spcBef>
                <a:spcPts val="1245"/>
              </a:spcBef>
              <a:buClr>
                <a:srgbClr val="000000"/>
              </a:buClr>
              <a:buSzPts val="2000"/>
              <a:buFont typeface="Poppins"/>
              <a:buChar char="●"/>
            </a:pPr>
            <a:r>
              <a:rPr lang="en-US" sz="1000" dirty="0">
                <a:latin typeface="Poppins"/>
                <a:ea typeface="Poppins"/>
                <a:cs typeface="Poppins"/>
                <a:sym typeface="Poppins"/>
              </a:rPr>
              <a:t>[unified] Socialized Risk awareness; Funding aligned with risk tolerance, </a:t>
            </a:r>
            <a:r>
              <a:rPr lang="en-US" sz="1000" dirty="0">
                <a:solidFill>
                  <a:schemeClr val="dk1"/>
                </a:solidFill>
                <a:latin typeface="Poppins"/>
                <a:ea typeface="Poppins"/>
                <a:cs typeface="Poppins"/>
                <a:sym typeface="Poppins"/>
              </a:rPr>
              <a:t>consistent assessment, prioritization, scoping and execution of socialized plan;</a:t>
            </a:r>
            <a:endParaRPr lang="en-US" sz="1000" dirty="0">
              <a:latin typeface="Poppins"/>
              <a:ea typeface="Poppins"/>
              <a:cs typeface="Poppins"/>
              <a:sym typeface="Poppins"/>
            </a:endParaRPr>
          </a:p>
          <a:p>
            <a:pPr marL="474254" indent="-368864">
              <a:lnSpc>
                <a:spcPct val="115000"/>
              </a:lnSpc>
              <a:buClr>
                <a:srgbClr val="000000"/>
              </a:buClr>
              <a:buSzPts val="2000"/>
              <a:buFont typeface="Poppins"/>
              <a:buChar char="●"/>
            </a:pPr>
            <a:r>
              <a:rPr lang="en-US" sz="1000" dirty="0">
                <a:solidFill>
                  <a:schemeClr val="dk1"/>
                </a:solidFill>
                <a:latin typeface="Poppins"/>
                <a:ea typeface="Poppins"/>
                <a:cs typeface="Poppins"/>
                <a:sym typeface="Poppins"/>
              </a:rPr>
              <a:t>[Cornell] Colleges, Schools &amp; Units</a:t>
            </a:r>
          </a:p>
          <a:p>
            <a:pPr marL="474254" indent="-368864">
              <a:lnSpc>
                <a:spcPct val="115000"/>
              </a:lnSpc>
              <a:buClr>
                <a:srgbClr val="000000"/>
              </a:buClr>
              <a:buSzPts val="2000"/>
              <a:buFont typeface="Poppins"/>
              <a:buChar char="●"/>
            </a:pPr>
            <a:endParaRPr lang="en-US" sz="1000" dirty="0">
              <a:solidFill>
                <a:schemeClr val="dk1"/>
              </a:solidFill>
              <a:latin typeface="Poppins"/>
              <a:ea typeface="Poppins"/>
              <a:cs typeface="Poppins"/>
              <a:sym typeface="Poppins"/>
            </a:endParaRPr>
          </a:p>
          <a:p>
            <a:pPr>
              <a:lnSpc>
                <a:spcPct val="115000"/>
              </a:lnSpc>
              <a:spcBef>
                <a:spcPts val="622"/>
              </a:spcBef>
              <a:buClr>
                <a:schemeClr val="dk1"/>
              </a:buClr>
              <a:buSzPts val="1100"/>
            </a:pPr>
            <a:r>
              <a:rPr lang="en-US" sz="1000" b="1" dirty="0">
                <a:solidFill>
                  <a:srgbClr val="A3192E"/>
                </a:solidFill>
              </a:rPr>
              <a:t>Assess </a:t>
            </a:r>
            <a:r>
              <a:rPr lang="en-US" sz="1000" dirty="0">
                <a:solidFill>
                  <a:srgbClr val="A3192E"/>
                </a:solidFill>
              </a:rPr>
              <a:t>Condition, space usage, and program viability </a:t>
            </a:r>
          </a:p>
          <a:p>
            <a:pPr>
              <a:lnSpc>
                <a:spcPct val="115000"/>
              </a:lnSpc>
              <a:spcBef>
                <a:spcPts val="622"/>
              </a:spcBef>
              <a:buClr>
                <a:schemeClr val="dk1"/>
              </a:buClr>
              <a:buSzPts val="1100"/>
            </a:pPr>
            <a:r>
              <a:rPr lang="en-US" sz="1000" b="1" dirty="0">
                <a:solidFill>
                  <a:srgbClr val="A3192E"/>
                </a:solidFill>
              </a:rPr>
              <a:t>Prioritize </a:t>
            </a:r>
            <a:r>
              <a:rPr lang="en-US" sz="1000" dirty="0">
                <a:solidFill>
                  <a:srgbClr val="A3192E"/>
                </a:solidFill>
              </a:rPr>
              <a:t>Criticality of asset (system), High Demand College/Unit Program, Space Usage, Risk of Asset (system) failing  </a:t>
            </a:r>
            <a:r>
              <a:rPr lang="en-US" sz="1000" dirty="0">
                <a:solidFill>
                  <a:srgbClr val="A3192E"/>
                </a:solidFill>
                <a:highlight>
                  <a:srgbClr val="FFFF00"/>
                </a:highlight>
              </a:rPr>
              <a:t> </a:t>
            </a:r>
            <a:r>
              <a:rPr lang="en-US" sz="1000" b="1" dirty="0">
                <a:solidFill>
                  <a:srgbClr val="A3192E"/>
                </a:solidFill>
              </a:rPr>
              <a:t> </a:t>
            </a:r>
          </a:p>
          <a:p>
            <a:pPr>
              <a:lnSpc>
                <a:spcPct val="115000"/>
              </a:lnSpc>
              <a:spcBef>
                <a:spcPts val="622"/>
              </a:spcBef>
              <a:buClr>
                <a:schemeClr val="dk1"/>
              </a:buClr>
              <a:buSzPts val="1100"/>
            </a:pPr>
            <a:r>
              <a:rPr lang="en-US" sz="1000" b="1" dirty="0">
                <a:solidFill>
                  <a:srgbClr val="A3192E"/>
                </a:solidFill>
              </a:rPr>
              <a:t>Scope</a:t>
            </a:r>
            <a:r>
              <a:rPr lang="en-US" sz="1000" dirty="0">
                <a:solidFill>
                  <a:srgbClr val="A3192E"/>
                </a:solidFill>
              </a:rPr>
              <a:t> </a:t>
            </a:r>
          </a:p>
          <a:p>
            <a:pPr marL="474254" indent="-335930">
              <a:lnSpc>
                <a:spcPct val="115000"/>
              </a:lnSpc>
              <a:spcBef>
                <a:spcPts val="622"/>
              </a:spcBef>
              <a:buClr>
                <a:srgbClr val="A3192E"/>
              </a:buClr>
              <a:buSzPts val="1500"/>
              <a:buFont typeface="Roboto"/>
              <a:buChar char="●"/>
            </a:pPr>
            <a:r>
              <a:rPr lang="en-US" sz="1000" u="sng" dirty="0">
                <a:solidFill>
                  <a:srgbClr val="A3192E"/>
                </a:solidFill>
                <a:latin typeface="Roboto"/>
                <a:ea typeface="Roboto"/>
                <a:cs typeface="Roboto"/>
                <a:sym typeface="Roboto"/>
              </a:rPr>
              <a:t>Purpose &amp; Need;</a:t>
            </a:r>
            <a:r>
              <a:rPr lang="en-US" sz="1000" dirty="0">
                <a:solidFill>
                  <a:srgbClr val="A3192E"/>
                </a:solidFill>
                <a:latin typeface="Roboto"/>
                <a:ea typeface="Roboto"/>
                <a:cs typeface="Roboto"/>
                <a:sym typeface="Roboto"/>
              </a:rPr>
              <a:t> </a:t>
            </a:r>
            <a:r>
              <a:rPr lang="en-US" sz="1000" u="sng" dirty="0">
                <a:solidFill>
                  <a:srgbClr val="A3192E"/>
                </a:solidFill>
                <a:latin typeface="Roboto"/>
                <a:ea typeface="Roboto"/>
                <a:cs typeface="Roboto"/>
                <a:sym typeface="Roboto"/>
              </a:rPr>
              <a:t>Intended Life Cycle</a:t>
            </a:r>
            <a:r>
              <a:rPr lang="en-US" sz="1000" dirty="0">
                <a:solidFill>
                  <a:srgbClr val="A3192E"/>
                </a:solidFill>
                <a:latin typeface="Roboto"/>
                <a:ea typeface="Roboto"/>
                <a:cs typeface="Roboto"/>
                <a:sym typeface="Roboto"/>
              </a:rPr>
              <a:t>, </a:t>
            </a:r>
            <a:r>
              <a:rPr lang="en-US" sz="1000" u="sng" dirty="0">
                <a:solidFill>
                  <a:srgbClr val="A3192E"/>
                </a:solidFill>
                <a:latin typeface="Roboto"/>
                <a:ea typeface="Roboto"/>
                <a:cs typeface="Roboto"/>
                <a:sym typeface="Roboto"/>
              </a:rPr>
              <a:t>Risk Tolerance</a:t>
            </a:r>
            <a:r>
              <a:rPr lang="en-US" sz="1000" dirty="0">
                <a:solidFill>
                  <a:srgbClr val="A3192E"/>
                </a:solidFill>
                <a:latin typeface="Roboto"/>
                <a:ea typeface="Roboto"/>
                <a:cs typeface="Roboto"/>
                <a:sym typeface="Roboto"/>
              </a:rPr>
              <a:t>, </a:t>
            </a:r>
            <a:r>
              <a:rPr lang="en-US" sz="1000" u="sng" dirty="0">
                <a:solidFill>
                  <a:srgbClr val="A3192E"/>
                </a:solidFill>
                <a:latin typeface="Roboto"/>
                <a:ea typeface="Roboto"/>
                <a:cs typeface="Roboto"/>
                <a:sym typeface="Roboto"/>
              </a:rPr>
              <a:t>cost</a:t>
            </a:r>
            <a:r>
              <a:rPr lang="en-US" sz="1000" dirty="0">
                <a:solidFill>
                  <a:srgbClr val="A3192E"/>
                </a:solidFill>
                <a:latin typeface="Roboto"/>
                <a:ea typeface="Roboto"/>
                <a:cs typeface="Roboto"/>
                <a:sym typeface="Roboto"/>
              </a:rPr>
              <a:t> </a:t>
            </a:r>
            <a:r>
              <a:rPr lang="en-US" sz="1000" u="sng" dirty="0">
                <a:solidFill>
                  <a:srgbClr val="A3192E"/>
                </a:solidFill>
                <a:latin typeface="Roboto"/>
                <a:ea typeface="Roboto"/>
                <a:cs typeface="Roboto"/>
                <a:sym typeface="Roboto"/>
              </a:rPr>
              <a:t>estimate</a:t>
            </a:r>
          </a:p>
          <a:p>
            <a:pPr marL="474254" indent="-335930">
              <a:buClr>
                <a:srgbClr val="A3192E"/>
              </a:buClr>
              <a:buSzPts val="1500"/>
              <a:buFont typeface="Poppins"/>
              <a:buChar char="●"/>
            </a:pPr>
            <a:r>
              <a:rPr lang="en-US" sz="1000" u="sng" dirty="0">
                <a:solidFill>
                  <a:srgbClr val="A3192E"/>
                </a:solidFill>
                <a:latin typeface="Roboto"/>
                <a:ea typeface="Roboto"/>
                <a:cs typeface="Roboto"/>
                <a:sym typeface="Roboto"/>
              </a:rPr>
              <a:t>Qualitative</a:t>
            </a:r>
            <a:r>
              <a:rPr lang="en-US" sz="1000" dirty="0">
                <a:solidFill>
                  <a:srgbClr val="A3192E"/>
                </a:solidFill>
                <a:latin typeface="Roboto"/>
                <a:ea typeface="Roboto"/>
                <a:cs typeface="Roboto"/>
                <a:sym typeface="Roboto"/>
              </a:rPr>
              <a:t>: Level of Intervention, Timing of intervention, emergent need </a:t>
            </a:r>
          </a:p>
          <a:p>
            <a:pPr marL="474254" indent="-335930">
              <a:buClr>
                <a:srgbClr val="A3192E"/>
              </a:buClr>
              <a:buSzPts val="1500"/>
              <a:buFont typeface="Poppins"/>
              <a:buChar char="●"/>
            </a:pPr>
            <a:r>
              <a:rPr lang="en-US" sz="1000" u="sng" dirty="0">
                <a:solidFill>
                  <a:srgbClr val="A3192E"/>
                </a:solidFill>
                <a:latin typeface="Roboto"/>
                <a:ea typeface="Roboto"/>
                <a:cs typeface="Roboto"/>
                <a:sym typeface="Roboto"/>
              </a:rPr>
              <a:t>Quantitative</a:t>
            </a:r>
            <a:r>
              <a:rPr lang="en-US" sz="1000" dirty="0">
                <a:solidFill>
                  <a:srgbClr val="A3192E"/>
                </a:solidFill>
                <a:latin typeface="Roboto"/>
                <a:ea typeface="Roboto"/>
                <a:cs typeface="Roboto"/>
                <a:sym typeface="Roboto"/>
              </a:rPr>
              <a:t>: Resilient Solutions (R^3): Redundant, Reliable, Recoverable; Intended Life Cycle, Lowest Life Cycle Cost; Duration &amp; Timing of proposed scopes </a:t>
            </a:r>
          </a:p>
          <a:p>
            <a:pPr marL="138324">
              <a:buClr>
                <a:srgbClr val="A3192E"/>
              </a:buClr>
              <a:buSzPts val="1500"/>
            </a:pPr>
            <a:endParaRPr lang="en-US" sz="1000" dirty="0">
              <a:solidFill>
                <a:srgbClr val="A3192E"/>
              </a:solidFill>
            </a:endParaRPr>
          </a:p>
          <a:p>
            <a:pPr>
              <a:lnSpc>
                <a:spcPct val="115000"/>
              </a:lnSpc>
              <a:spcBef>
                <a:spcPts val="622"/>
              </a:spcBef>
              <a:buClr>
                <a:schemeClr val="dk1"/>
              </a:buClr>
              <a:buSzPts val="1100"/>
            </a:pPr>
            <a:r>
              <a:rPr lang="en-US" sz="1000" b="1" dirty="0">
                <a:solidFill>
                  <a:srgbClr val="A3192E"/>
                </a:solidFill>
              </a:rPr>
              <a:t>Budget </a:t>
            </a:r>
            <a:r>
              <a:rPr lang="en-US" sz="1000" dirty="0">
                <a:solidFill>
                  <a:srgbClr val="A3192E"/>
                </a:solidFill>
              </a:rPr>
              <a:t>Funding (Total Cost of Ownership) &amp; Risk Tolerance </a:t>
            </a:r>
          </a:p>
          <a:p>
            <a:pPr>
              <a:lnSpc>
                <a:spcPct val="115000"/>
              </a:lnSpc>
              <a:spcBef>
                <a:spcPts val="622"/>
              </a:spcBef>
              <a:buClr>
                <a:schemeClr val="dk1"/>
              </a:buClr>
              <a:buSzPts val="1100"/>
            </a:pPr>
            <a:r>
              <a:rPr lang="en-US" sz="1000" b="1" dirty="0">
                <a:solidFill>
                  <a:srgbClr val="A3192E"/>
                </a:solidFill>
              </a:rPr>
              <a:t>Execute</a:t>
            </a:r>
            <a:r>
              <a:rPr lang="en-US" sz="1000" dirty="0">
                <a:solidFill>
                  <a:srgbClr val="A3192E"/>
                </a:solidFill>
              </a:rPr>
              <a:t> PM Checklist, Maximo SR Workflow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16</a:t>
            </a:fld>
            <a:endParaRPr lang="en-US"/>
          </a:p>
        </p:txBody>
      </p:sp>
    </p:spTree>
    <p:extLst>
      <p:ext uri="{BB962C8B-B14F-4D97-AF65-F5344CB8AC3E}">
        <p14:creationId xmlns:p14="http://schemas.microsoft.com/office/powerpoint/2010/main" val="167078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B758-70BD-5110-BFF4-8D1225716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D24C4-F340-ADEE-F4D8-B8C9C21333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783EED-0533-176E-C27A-8B63FEB2EBD1}"/>
              </a:ext>
            </a:extLst>
          </p:cNvPr>
          <p:cNvSpPr>
            <a:spLocks noGrp="1"/>
          </p:cNvSpPr>
          <p:nvPr>
            <p:ph type="body" idx="1"/>
          </p:nvPr>
        </p:nvSpPr>
        <p:spPr/>
        <p:txBody>
          <a:bodyPr/>
          <a:lstStyle/>
          <a:p>
            <a:r>
              <a:rPr lang="en-US" dirty="0"/>
              <a:t>Alignment is key to the success of the methodology – Is the “Mission Moment”</a:t>
            </a:r>
          </a:p>
        </p:txBody>
      </p:sp>
      <p:sp>
        <p:nvSpPr>
          <p:cNvPr id="4" name="Slide Number Placeholder 3">
            <a:extLst>
              <a:ext uri="{FF2B5EF4-FFF2-40B4-BE49-F238E27FC236}">
                <a16:creationId xmlns:a16="http://schemas.microsoft.com/office/drawing/2014/main" id="{50333104-7FF9-8A8F-5945-368520792AA5}"/>
              </a:ext>
            </a:extLst>
          </p:cNvPr>
          <p:cNvSpPr>
            <a:spLocks noGrp="1"/>
          </p:cNvSpPr>
          <p:nvPr>
            <p:ph type="sldNum" sz="quarter" idx="5"/>
          </p:nvPr>
        </p:nvSpPr>
        <p:spPr/>
        <p:txBody>
          <a:bodyPr/>
          <a:lstStyle/>
          <a:p>
            <a:fld id="{3153D443-CBAC-934A-8506-FB4DF260D863}" type="slidenum">
              <a:rPr lang="en-US" smtClean="0"/>
              <a:t>17</a:t>
            </a:fld>
            <a:endParaRPr lang="en-US"/>
          </a:p>
        </p:txBody>
      </p:sp>
    </p:spTree>
    <p:extLst>
      <p:ext uri="{BB962C8B-B14F-4D97-AF65-F5344CB8AC3E}">
        <p14:creationId xmlns:p14="http://schemas.microsoft.com/office/powerpoint/2010/main" val="230573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Term of “Silos of Excellence”</a:t>
            </a:r>
          </a:p>
          <a:p>
            <a:endParaRPr lang="en-US" dirty="0"/>
          </a:p>
          <a:p>
            <a:r>
              <a:rPr lang="en-US" dirty="0"/>
              <a:t>Without a common north star or Vision </a:t>
            </a:r>
          </a:p>
          <a:p>
            <a:endParaRPr lang="en-US" dirty="0"/>
          </a:p>
          <a:p>
            <a:r>
              <a:rPr lang="en-US" dirty="0"/>
              <a:t>The different Capacity  systems can turn inward in “Develop / Defend their Turf or </a:t>
            </a:r>
            <a:r>
              <a:rPr lang="en-US" dirty="0" err="1"/>
              <a:t>kingdome</a:t>
            </a:r>
            <a:endParaRPr lang="en-US" dirty="0"/>
          </a:p>
          <a:p>
            <a:endParaRPr lang="en-US" dirty="0"/>
          </a:p>
          <a:p>
            <a:r>
              <a:rPr lang="en-US" dirty="0"/>
              <a:t>They perfect their interest, sometimes at the expense of the mission and ultimately the Vision of the institution </a:t>
            </a:r>
          </a:p>
          <a:p>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18</a:t>
            </a:fld>
            <a:endParaRPr lang="en-US"/>
          </a:p>
        </p:txBody>
      </p:sp>
    </p:spTree>
    <p:extLst>
      <p:ext uri="{BB962C8B-B14F-4D97-AF65-F5344CB8AC3E}">
        <p14:creationId xmlns:p14="http://schemas.microsoft.com/office/powerpoint/2010/main" val="149465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rtl="0"/>
            <a:r>
              <a:rPr lang="en-US" dirty="0"/>
              <a:t>The Mission Moment is the “Bridge” between “Departments” or capacity systems that function as separate departments and reside in academics, Budget Office  and in facilities.  </a:t>
            </a:r>
            <a:endParaRPr lang="en-US" b="0" dirty="0">
              <a:effectLst/>
            </a:endParaRPr>
          </a:p>
          <a:p>
            <a:br>
              <a:rPr lang="en-US" b="0" dirty="0">
                <a:effectLst/>
              </a:rPr>
            </a:br>
            <a:r>
              <a:rPr lang="en-US" dirty="0"/>
              <a:t>These bridges will ensure alignment of Mission / Vision Coupling to create a “ Unified Campus Community”</a:t>
            </a:r>
          </a:p>
          <a:p>
            <a:endParaRPr lang="en-US" dirty="0"/>
          </a:p>
          <a:p>
            <a:r>
              <a:rPr lang="en-US" dirty="0"/>
              <a:t>Each one of these Mission Action is a negotiation – The interest is increase the Pie looking for win – win opportunities </a:t>
            </a:r>
          </a:p>
          <a:p>
            <a:endParaRPr lang="en-US" dirty="0"/>
          </a:p>
          <a:p>
            <a:r>
              <a:rPr lang="en-US" dirty="0"/>
              <a:t>There needs to be focus on how to “Expand the Pie” vs. winning and losing.  As facilities people can relate if that is the case Maintenance usually loses.  the complexity lies within the relationships / the ability to  </a:t>
            </a:r>
          </a:p>
          <a:p>
            <a:endParaRPr lang="en-US" dirty="0"/>
          </a:p>
          <a:p>
            <a:endParaRPr lang="en-US" dirty="0"/>
          </a:p>
          <a:p>
            <a:endParaRPr lang="en-US" dirty="0"/>
          </a:p>
          <a:p>
            <a:r>
              <a:rPr lang="en-US" dirty="0"/>
              <a:t>Silos into integrated Nodes of Knowledge </a:t>
            </a:r>
          </a:p>
          <a:p>
            <a:endParaRPr lang="en-US" dirty="0"/>
          </a:p>
          <a:p>
            <a:endParaRPr lang="en-US" b="0" dirty="0"/>
          </a:p>
        </p:txBody>
      </p:sp>
      <p:sp>
        <p:nvSpPr>
          <p:cNvPr id="4" name="Slide Number Placeholder 3"/>
          <p:cNvSpPr>
            <a:spLocks noGrp="1"/>
          </p:cNvSpPr>
          <p:nvPr>
            <p:ph type="sldNum" sz="quarter" idx="5"/>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66909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3817179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126533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21</a:t>
            </a:fld>
            <a:endParaRPr lang="en-US"/>
          </a:p>
        </p:txBody>
      </p:sp>
    </p:spTree>
    <p:extLst>
      <p:ext uri="{BB962C8B-B14F-4D97-AF65-F5344CB8AC3E}">
        <p14:creationId xmlns:p14="http://schemas.microsoft.com/office/powerpoint/2010/main" val="93833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have been a part of the Cornell Community for most of my life.</a:t>
            </a:r>
          </a:p>
          <a:p>
            <a:endParaRPr lang="en-US" dirty="0"/>
          </a:p>
          <a:p>
            <a:r>
              <a:rPr lang="en-US" dirty="0"/>
              <a:t>20 yrs this month I will have worked at Cornell.  I present to you with a unique perspective of the Cornell Experience!</a:t>
            </a:r>
          </a:p>
          <a:p>
            <a:r>
              <a:rPr lang="en-US" dirty="0"/>
              <a:t>Employee</a:t>
            </a:r>
          </a:p>
          <a:p>
            <a:pPr marL="177845" indent="-177845">
              <a:buFontTx/>
              <a:buChar char="-"/>
            </a:pPr>
            <a:r>
              <a:rPr lang="en-US" dirty="0"/>
              <a:t>Engineer Building Envelopes</a:t>
            </a:r>
          </a:p>
          <a:p>
            <a:pPr marL="177845" indent="-177845">
              <a:buFontTx/>
              <a:buChar char="-"/>
            </a:pPr>
            <a:r>
              <a:rPr lang="en-US" dirty="0"/>
              <a:t>Director of Project Management</a:t>
            </a:r>
          </a:p>
          <a:p>
            <a:pPr marL="177845" indent="-177845">
              <a:buFontTx/>
              <a:buChar char="-"/>
            </a:pPr>
            <a:r>
              <a:rPr lang="en-US" dirty="0"/>
              <a:t>Director of Asset Management</a:t>
            </a:r>
          </a:p>
          <a:p>
            <a:pPr marL="177845" indent="-177845">
              <a:buFontTx/>
              <a:buChar char="-"/>
            </a:pPr>
            <a:r>
              <a:rPr lang="en-US" dirty="0"/>
              <a:t>Sr. Associate Director of Capital Renewal</a:t>
            </a:r>
          </a:p>
          <a:p>
            <a:endParaRPr lang="en-US" dirty="0"/>
          </a:p>
          <a:p>
            <a:r>
              <a:rPr lang="en-US" dirty="0"/>
              <a:t>Proud Parent </a:t>
            </a:r>
          </a:p>
          <a:p>
            <a:pPr marL="177845" indent="-177845">
              <a:buFontTx/>
              <a:buChar char="-"/>
            </a:pPr>
            <a:r>
              <a:rPr lang="en-US" dirty="0"/>
              <a:t>Remy – 2</a:t>
            </a:r>
            <a:r>
              <a:rPr lang="en-US" baseline="30000" dirty="0"/>
              <a:t>nd</a:t>
            </a:r>
            <a:r>
              <a:rPr lang="en-US" dirty="0"/>
              <a:t> yr student in the College of Agriculture and Life Sciences – studying Agriculture Science</a:t>
            </a:r>
          </a:p>
          <a:p>
            <a:pPr marL="177845" indent="-177845">
              <a:buFontTx/>
              <a:buChar char="-"/>
            </a:pPr>
            <a:r>
              <a:rPr lang="en-US" dirty="0"/>
              <a:t>Beneficary of the New Visions program and Cornell’s outreach program with Tompkins, Seneca and Tioga County where see spent her entire Sr. year  in a lab on campus studying different varieties of </a:t>
            </a:r>
            <a:r>
              <a:rPr lang="en-US" dirty="0" err="1"/>
              <a:t>Tomatoe</a:t>
            </a:r>
            <a:r>
              <a:rPr lang="en-US" dirty="0"/>
              <a:t> plants to resist salination and arid climates.</a:t>
            </a:r>
          </a:p>
          <a:p>
            <a:pPr marL="177845" indent="-177845">
              <a:buFontTx/>
              <a:buChar char="-"/>
            </a:pPr>
            <a:r>
              <a:rPr lang="en-US" dirty="0"/>
              <a:t>My son Harris is interested in Marine Biology and had an opportunity to go the Cornell Shoals Marine Lab for a week and learn about Vertebrates. </a:t>
            </a:r>
          </a:p>
          <a:p>
            <a:pPr marL="177845" indent="-177845">
              <a:buFontTx/>
              <a:buChar char="-"/>
            </a:pPr>
            <a:endParaRPr lang="en-US" dirty="0"/>
          </a:p>
          <a:p>
            <a:r>
              <a:rPr lang="en-US" dirty="0"/>
              <a:t>Student</a:t>
            </a:r>
          </a:p>
          <a:p>
            <a:pPr marL="177845" indent="-177845">
              <a:buFontTx/>
              <a:buChar char="-"/>
            </a:pPr>
            <a:r>
              <a:rPr lang="en-US" dirty="0"/>
              <a:t>Closing in on the mid point of my Executive MBA degree at Cornell University</a:t>
            </a:r>
          </a:p>
          <a:p>
            <a:pPr marL="177845" indent="-177845">
              <a:buFontTx/>
              <a:buChar char="-"/>
            </a:pPr>
            <a:r>
              <a:rPr lang="en-US" dirty="0"/>
              <a:t>Learning new technology, different case studies and developing new skills and strategies </a:t>
            </a:r>
          </a:p>
          <a:p>
            <a:pPr marL="177845" indent="-177845">
              <a:buFontTx/>
              <a:buChar char="-"/>
            </a:pPr>
            <a:endParaRPr lang="en-US" dirty="0"/>
          </a:p>
          <a:p>
            <a:r>
              <a:rPr lang="en-US" dirty="0"/>
              <a:t>Community Member</a:t>
            </a:r>
          </a:p>
          <a:p>
            <a:pPr marL="177845" indent="-177845">
              <a:buFontTx/>
              <a:buChar char="-"/>
            </a:pPr>
            <a:r>
              <a:rPr lang="en-US" dirty="0"/>
              <a:t>A fan of the Cornell athletics.  I enjoyed watching the Cornell Lacrosse team win the national championship</a:t>
            </a:r>
          </a:p>
          <a:p>
            <a:pPr marL="177845" indent="-177845">
              <a:buFontTx/>
              <a:buChar char="-"/>
            </a:pPr>
            <a:r>
              <a:rPr lang="en-US" dirty="0"/>
              <a:t>My son has dreams to plan </a:t>
            </a:r>
          </a:p>
          <a:p>
            <a:pPr marL="177845" indent="-177845">
              <a:buFontTx/>
              <a:buChar char="-"/>
            </a:pPr>
            <a:r>
              <a:rPr lang="en-US" dirty="0"/>
              <a:t>My Dog Gus has participated had a visit or two to the Cornell Vet.  “Growing Pains”</a:t>
            </a:r>
          </a:p>
          <a:p>
            <a:pPr marL="177845" indent="-177845">
              <a:buFontTx/>
              <a:buChar char="-"/>
            </a:pPr>
            <a:r>
              <a:rPr lang="en-US" dirty="0"/>
              <a:t>Engaging with faculty and staff within the community.  </a:t>
            </a:r>
          </a:p>
          <a:p>
            <a:pPr marL="177845" indent="-177845">
              <a:buFontTx/>
              <a:buChar char="-"/>
            </a:pPr>
            <a:endParaRPr lang="en-US" dirty="0"/>
          </a:p>
          <a:p>
            <a:r>
              <a:rPr lang="en-US" dirty="0"/>
              <a:t>Alumni Community </a:t>
            </a:r>
          </a:p>
          <a:p>
            <a:r>
              <a:rPr lang="en-US" dirty="0"/>
              <a:t>Two siblings graduate from Cornell </a:t>
            </a:r>
          </a:p>
          <a:p>
            <a:pPr marL="177845" indent="-177845">
              <a:buFontTx/>
              <a:buChar char="-"/>
            </a:pPr>
            <a:r>
              <a:rPr lang="en-US" dirty="0"/>
              <a:t>Biology Department – studied gene mutations in fruit flies. </a:t>
            </a:r>
          </a:p>
          <a:p>
            <a:pPr marL="177845" indent="-177845">
              <a:buFontTx/>
              <a:buChar char="-"/>
            </a:pPr>
            <a:r>
              <a:rPr lang="en-US" dirty="0"/>
              <a:t>Engineering School – Designed a bridge as part of competition that was later built, some may have traveled over it on route one in Delaware over the Delaware Chesapeake Canal </a:t>
            </a:r>
          </a:p>
          <a:p>
            <a:pPr marL="177845" indent="-177845">
              <a:buFontTx/>
              <a:buChar char="-"/>
            </a:pPr>
            <a:r>
              <a:rPr lang="en-US" dirty="0"/>
              <a:t>Uncle introduced me to lacrosse in the 1980’s a player on the team and I was able to get a behind the scenes tour of the Vet School Open house.  </a:t>
            </a:r>
          </a:p>
          <a:p>
            <a:pPr marL="177845" indent="-177845">
              <a:buFontTx/>
              <a:buChar char="-"/>
            </a:pPr>
            <a:endParaRPr lang="en-US" dirty="0"/>
          </a:p>
          <a:p>
            <a:r>
              <a:rPr lang="en-US" dirty="0"/>
              <a:t>All these experiences have made a huge impression on me and helped influence me and family.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89231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Vision – of Ezra Cornell Any Person … Any Study….</a:t>
            </a:r>
          </a:p>
          <a:p>
            <a:endParaRPr lang="en-US" dirty="0"/>
          </a:p>
          <a:p>
            <a:r>
              <a:rPr lang="en-US" dirty="0"/>
              <a:t>Mission</a:t>
            </a:r>
          </a:p>
          <a:p>
            <a:r>
              <a:rPr lang="en-US" dirty="0"/>
              <a:t>Teaching &amp; Education</a:t>
            </a:r>
          </a:p>
          <a:p>
            <a:r>
              <a:rPr lang="en-US" dirty="0"/>
              <a:t>Research </a:t>
            </a:r>
          </a:p>
          <a:p>
            <a:r>
              <a:rPr lang="en-US" dirty="0"/>
              <a:t>Student Experience </a:t>
            </a:r>
          </a:p>
          <a:p>
            <a:r>
              <a:rPr lang="en-US" dirty="0"/>
              <a:t>Outreach </a:t>
            </a:r>
          </a:p>
          <a:p>
            <a:endParaRPr lang="en-US" dirty="0"/>
          </a:p>
          <a:p>
            <a:r>
              <a:rPr lang="en-US" dirty="0"/>
              <a:t>Some things I remember through the years… my many visits lots of orange construction fence.  </a:t>
            </a:r>
          </a:p>
          <a:p>
            <a:endParaRPr lang="en-US" dirty="0"/>
          </a:p>
          <a:p>
            <a:r>
              <a:rPr lang="en-US" dirty="0"/>
              <a:t>Hollister Hall in the ……</a:t>
            </a:r>
          </a:p>
          <a:p>
            <a:r>
              <a:rPr lang="en-US" dirty="0"/>
              <a:t>Bradfield Hall …</a:t>
            </a:r>
          </a:p>
          <a:p>
            <a:r>
              <a:rPr lang="en-US" dirty="0"/>
              <a:t>As a visiting Athlete the running out of hot water in the locker room a Schoelkopf stadium </a:t>
            </a:r>
          </a:p>
          <a:p>
            <a:endParaRPr lang="en-US" dirty="0"/>
          </a:p>
          <a:p>
            <a:r>
              <a:rPr lang="en-US" dirty="0"/>
              <a:t>Not much as changed in those facilities in the past 40 yrs….</a:t>
            </a:r>
          </a:p>
          <a:p>
            <a:endParaRPr lang="en-US" dirty="0"/>
          </a:p>
          <a:p>
            <a:r>
              <a:rPr lang="en-US" dirty="0"/>
              <a:t>But that has not hampered their impact… </a:t>
            </a:r>
          </a:p>
          <a:p>
            <a:endParaRPr lang="en-US" dirty="0"/>
          </a:p>
          <a:p>
            <a:r>
              <a:rPr lang="en-US" dirty="0"/>
              <a:t>These experiences are what make your institution special not the facilities.  The facilities help inspire but are not the driving factor….</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246765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5205E-8333-E1FE-2A31-C965FD9A8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D6335-638C-093C-5CA3-35F41DDF67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1EBACF-93CF-DA30-EF3C-5CF8CB8C759F}"/>
              </a:ext>
            </a:extLst>
          </p:cNvPr>
          <p:cNvSpPr>
            <a:spLocks noGrp="1"/>
          </p:cNvSpPr>
          <p:nvPr>
            <p:ph type="body" idx="1"/>
          </p:nvPr>
        </p:nvSpPr>
        <p:spPr/>
        <p:txBody>
          <a:bodyPr/>
          <a:lstStyle/>
          <a:p>
            <a:r>
              <a:rPr lang="en-US" dirty="0"/>
              <a:t>What is missing?  Culture!  What makes your campus so special.  The culture is what drives the cur</a:t>
            </a:r>
          </a:p>
        </p:txBody>
      </p:sp>
      <p:sp>
        <p:nvSpPr>
          <p:cNvPr id="4" name="Slide Number Placeholder 3">
            <a:extLst>
              <a:ext uri="{FF2B5EF4-FFF2-40B4-BE49-F238E27FC236}">
                <a16:creationId xmlns:a16="http://schemas.microsoft.com/office/drawing/2014/main" id="{3EE70E6B-78C2-80E1-46E7-596E3861A50D}"/>
              </a:ext>
            </a:extLst>
          </p:cNvPr>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39524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why does it feel like this…..</a:t>
            </a:r>
          </a:p>
          <a:p>
            <a:endParaRPr lang="en-US" dirty="0"/>
          </a:p>
          <a:p>
            <a:r>
              <a:rPr lang="en-US" dirty="0"/>
              <a:t>Add financial </a:t>
            </a:r>
            <a:r>
              <a:rPr lang="en-US" dirty="0" err="1"/>
              <a:t>Strain,,,to</a:t>
            </a:r>
            <a:r>
              <a:rPr lang="en-US" dirty="0"/>
              <a:t> the image …</a:t>
            </a:r>
          </a:p>
          <a:p>
            <a:endParaRPr lang="en-US" dirty="0"/>
          </a:p>
          <a:p>
            <a:r>
              <a:rPr lang="en-US" dirty="0"/>
              <a:t>Physical,  Data is possible </a:t>
            </a:r>
          </a:p>
          <a:p>
            <a:r>
              <a:rPr lang="en-US" dirty="0"/>
              <a:t>Academic … Subjective Data is a challenge</a:t>
            </a:r>
          </a:p>
          <a:p>
            <a:r>
              <a:rPr lang="en-US" dirty="0"/>
              <a:t>Financial ….</a:t>
            </a:r>
          </a:p>
          <a:p>
            <a:endParaRPr lang="en-US" dirty="0"/>
          </a:p>
          <a:p>
            <a:endParaRPr lang="en-US" dirty="0"/>
          </a:p>
          <a:p>
            <a:r>
              <a:rPr lang="en-US" dirty="0"/>
              <a:t>Challenge to think differently ….PCCU vs VMCL….</a:t>
            </a:r>
          </a:p>
          <a:p>
            <a:endParaRPr lang="en-US" dirty="0"/>
          </a:p>
          <a:p>
            <a:r>
              <a:rPr lang="en-US" dirty="0"/>
              <a:t>Traditional </a:t>
            </a:r>
          </a:p>
          <a:p>
            <a:r>
              <a:rPr lang="en-US" dirty="0"/>
              <a:t>Plan</a:t>
            </a:r>
          </a:p>
          <a:p>
            <a:r>
              <a:rPr lang="en-US" dirty="0"/>
              <a:t>Command</a:t>
            </a:r>
          </a:p>
          <a:p>
            <a:r>
              <a:rPr lang="en-US" dirty="0"/>
              <a:t>Control</a:t>
            </a:r>
          </a:p>
          <a:p>
            <a:r>
              <a:rPr lang="en-US" dirty="0"/>
              <a:t>Utilize</a:t>
            </a:r>
          </a:p>
          <a:p>
            <a:endParaRPr lang="en-US" dirty="0"/>
          </a:p>
          <a:p>
            <a:r>
              <a:rPr lang="en-US" dirty="0"/>
              <a:t>New  </a:t>
            </a:r>
          </a:p>
          <a:p>
            <a:r>
              <a:rPr lang="en-US" dirty="0"/>
              <a:t>Vision, </a:t>
            </a:r>
          </a:p>
          <a:p>
            <a:r>
              <a:rPr lang="en-US" dirty="0"/>
              <a:t>Mission, </a:t>
            </a:r>
          </a:p>
          <a:p>
            <a:r>
              <a:rPr lang="en-US" dirty="0"/>
              <a:t>Capacity, </a:t>
            </a:r>
          </a:p>
          <a:p>
            <a:r>
              <a:rPr lang="en-US" dirty="0"/>
              <a:t>Learning – Builds Culture</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15464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000" dirty="0"/>
              <a:t>What are some of the challenges that you have or could imagine that you might encounter?  </a:t>
            </a:r>
          </a:p>
          <a:p>
            <a:endParaRPr lang="en-US" sz="1000" dirty="0"/>
          </a:p>
          <a:p>
            <a:r>
              <a:rPr lang="en-US" sz="1000" dirty="0"/>
              <a:t>A traditional Clock work methodology.  The organization is a machine….. Set it up to work like a machine… </a:t>
            </a:r>
          </a:p>
          <a:p>
            <a:endParaRPr lang="en-US" sz="1000" dirty="0"/>
          </a:p>
          <a:p>
            <a:r>
              <a:rPr lang="en-US" sz="1000" dirty="0"/>
              <a:t>Lack of Consistency</a:t>
            </a:r>
          </a:p>
          <a:p>
            <a:r>
              <a:rPr lang="en-US" sz="1000" dirty="0"/>
              <a:t>Lack of Transparency </a:t>
            </a:r>
          </a:p>
          <a:p>
            <a:r>
              <a:rPr lang="en-US" sz="1000" dirty="0"/>
              <a:t>Lack of Process</a:t>
            </a:r>
          </a:p>
          <a:p>
            <a:r>
              <a:rPr lang="en-US" sz="1000" dirty="0"/>
              <a:t>Lack of Engagement </a:t>
            </a:r>
          </a:p>
          <a:p>
            <a:r>
              <a:rPr lang="en-US" sz="1000" dirty="0"/>
              <a:t>Lack of Alignment</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368819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If not facilities then what is ????</a:t>
            </a:r>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374658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90CE-6D23-FEE2-96AA-758D1B50E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A8451-2F0F-552C-CCBD-EC7D6A221B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79CCF0-9C3F-C0AB-F404-F1E269AC2B39}"/>
              </a:ext>
            </a:extLst>
          </p:cNvPr>
          <p:cNvSpPr>
            <a:spLocks noGrp="1"/>
          </p:cNvSpPr>
          <p:nvPr>
            <p:ph type="body" idx="1"/>
          </p:nvPr>
        </p:nvSpPr>
        <p:spPr/>
        <p:txBody>
          <a:bodyPr/>
          <a:lstStyle/>
          <a:p>
            <a:r>
              <a:rPr lang="en-US" sz="1000" dirty="0"/>
              <a:t>Be curious – Ask questions, champion a growth mindset.</a:t>
            </a:r>
          </a:p>
          <a:p>
            <a:endParaRPr lang="en-US" sz="1000" dirty="0"/>
          </a:p>
          <a:p>
            <a:r>
              <a:rPr lang="en-US" sz="1000" dirty="0"/>
              <a:t>Give them a Shared Vision – A north star so to speak</a:t>
            </a:r>
          </a:p>
          <a:p>
            <a:endParaRPr lang="en-US" sz="1000" dirty="0"/>
          </a:p>
          <a:p>
            <a:r>
              <a:rPr lang="en-US" sz="1000" dirty="0"/>
              <a:t>And a simple set of rules! </a:t>
            </a:r>
          </a:p>
          <a:p>
            <a:endParaRPr lang="en-US" sz="1000" dirty="0"/>
          </a:p>
          <a:p>
            <a:r>
              <a:rPr lang="en-US" sz="1000" dirty="0"/>
              <a:t>Think of a flock of black birds – a Super Organism</a:t>
            </a:r>
          </a:p>
          <a:p>
            <a:pPr marL="237127" indent="-237127">
              <a:buAutoNum type="arabicPeriod"/>
            </a:pPr>
            <a:r>
              <a:rPr lang="en-US" sz="1000" dirty="0"/>
              <a:t>Maintain a constant distance from your nearest neighbor</a:t>
            </a:r>
          </a:p>
          <a:p>
            <a:pPr marL="237127" indent="-237127">
              <a:buAutoNum type="arabicPeriod"/>
            </a:pPr>
            <a:r>
              <a:rPr lang="en-US" sz="1000" dirty="0"/>
              <a:t>Adjust direction based upon your nearest neighbor</a:t>
            </a:r>
          </a:p>
          <a:p>
            <a:pPr marL="237127" indent="-237127">
              <a:buAutoNum type="arabicPeriod"/>
            </a:pPr>
            <a:r>
              <a:rPr lang="en-US" sz="1000" dirty="0"/>
              <a:t>Avoid predators</a:t>
            </a:r>
          </a:p>
          <a:p>
            <a:endParaRPr lang="en-US" sz="1000" dirty="0"/>
          </a:p>
          <a:p>
            <a:endParaRPr lang="en-US" sz="1000" dirty="0"/>
          </a:p>
          <a:p>
            <a:r>
              <a:rPr lang="en-US" sz="1000" dirty="0"/>
              <a:t>I learned of this at my sons Lacrosse game one afternoon when I was talking to a fellow parent on the sideline.  I did not realize who I was talking to.  </a:t>
            </a:r>
          </a:p>
          <a:p>
            <a:endParaRPr lang="en-US" sz="1000" dirty="0"/>
          </a:p>
          <a:p>
            <a:r>
              <a:rPr lang="en-US" sz="1000" dirty="0"/>
              <a:t>The intent is to look at this a different way….  Not to change who your are or what you bring to the table, but try to leverage it towards a common vision…</a:t>
            </a:r>
          </a:p>
          <a:p>
            <a:endParaRPr lang="en-US" dirty="0"/>
          </a:p>
          <a:p>
            <a:endParaRPr lang="en-US" dirty="0"/>
          </a:p>
        </p:txBody>
      </p:sp>
      <p:sp>
        <p:nvSpPr>
          <p:cNvPr id="4" name="Slide Number Placeholder 3">
            <a:extLst>
              <a:ext uri="{FF2B5EF4-FFF2-40B4-BE49-F238E27FC236}">
                <a16:creationId xmlns:a16="http://schemas.microsoft.com/office/drawing/2014/main" id="{866FB2D7-E60E-E08B-31E8-7AB18F5C31AB}"/>
              </a:ext>
            </a:extLst>
          </p:cNvPr>
          <p:cNvSpPr>
            <a:spLocks noGrp="1"/>
          </p:cNvSpPr>
          <p:nvPr>
            <p:ph type="sldNum" sz="quarter" idx="5"/>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3451983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79F21D02-A9FF-4F96-8815-6980524722FC}" type="datetime1">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57DBE2-DC74-4E03-A0F9-1C6F2C961477}" type="datetime1">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575AAA-0783-45C4-AF1A-579A888D2D7E}" type="datetime1">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8BFC07-15CB-494E-8257-6762CBAE3B2F}" type="datetime1">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3251C2-5EAA-44E6-AEB8-0C9146B28F45}" type="datetime1">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00FEE4-6749-4970-B9E2-9120F34C7A65}" type="datetime1">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E7F28-BDB6-48E3-9639-F2F2C7D3D6DF}" type="datetime1">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63E0DB-CFC3-474A-8643-DC192CF2AB8E}" type="datetime1">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FFC3A6-DB30-4908-8A56-D304E7E86F59}" type="datetime1">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07A0F-DC04-40D3-B0E6-DDAE1F11F5F3}" type="datetime1">
              <a:rPr lang="en-US" smtClean="0"/>
              <a:t>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mailto:amg96@cornell.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42" y="1752600"/>
            <a:ext cx="8434915" cy="2057400"/>
          </a:xfrm>
        </p:spPr>
        <p:txBody>
          <a:bodyPr>
            <a:normAutofit fontScale="90000"/>
          </a:bodyPr>
          <a:lstStyle/>
          <a:p>
            <a:r>
              <a:rPr lang="en-US" sz="4400" dirty="0">
                <a:latin typeface="Calibri" panose="020F0502020204030204" pitchFamily="34" charset="0"/>
                <a:cs typeface="Calibri" panose="020F0502020204030204" pitchFamily="34" charset="0"/>
              </a:rPr>
              <a:t>Planning with a Purpose –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Renewing Campus Resilience</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p>
        </p:txBody>
      </p:sp>
      <p:sp>
        <p:nvSpPr>
          <p:cNvPr id="3" name="Text Placeholder 2"/>
          <p:cNvSpPr>
            <a:spLocks noGrp="1"/>
          </p:cNvSpPr>
          <p:nvPr>
            <p:ph type="body" sz="quarter" idx="13"/>
          </p:nvPr>
        </p:nvSpPr>
        <p:spPr>
          <a:xfrm>
            <a:off x="228600" y="4267200"/>
            <a:ext cx="6453187" cy="1752578"/>
          </a:xfrm>
        </p:spPr>
        <p:txBody>
          <a:bodyPr/>
          <a:lstStyle/>
          <a:p>
            <a:r>
              <a:rPr lang="en-US" sz="2800" dirty="0">
                <a:latin typeface="Calibri" panose="020F0502020204030204" pitchFamily="34" charset="0"/>
                <a:cs typeface="Calibri" panose="020F0502020204030204" pitchFamily="34" charset="0"/>
              </a:rPr>
              <a:t>NYAPPA </a:t>
            </a:r>
          </a:p>
          <a:p>
            <a:r>
              <a:rPr lang="en-US" sz="2800" dirty="0">
                <a:latin typeface="Calibri" panose="020F0502020204030204" pitchFamily="34" charset="0"/>
                <a:cs typeface="Calibri" panose="020F0502020204030204" pitchFamily="34" charset="0"/>
              </a:rPr>
              <a:t>Winter Conference 2026</a:t>
            </a:r>
          </a:p>
          <a:p>
            <a:r>
              <a:rPr lang="en-US" sz="2800" dirty="0">
                <a:latin typeface="Calibri" panose="020F0502020204030204" pitchFamily="34" charset="0"/>
                <a:cs typeface="Calibri" panose="020F0502020204030204" pitchFamily="34" charset="0"/>
              </a:rPr>
              <a:t>February 3, 2026 </a:t>
            </a:r>
          </a:p>
        </p:txBody>
      </p:sp>
      <p:sp>
        <p:nvSpPr>
          <p:cNvPr id="4" name="Slide Number Placeholder 3">
            <a:extLst>
              <a:ext uri="{FF2B5EF4-FFF2-40B4-BE49-F238E27FC236}">
                <a16:creationId xmlns:a16="http://schemas.microsoft.com/office/drawing/2014/main" id="{A98AED18-D2A3-46DE-8403-3AC43DE59A9E}"/>
              </a:ext>
            </a:extLst>
          </p:cNvPr>
          <p:cNvSpPr>
            <a:spLocks noGrp="1"/>
          </p:cNvSpPr>
          <p:nvPr>
            <p:ph type="sldNum" sz="quarter" idx="12"/>
          </p:nvPr>
        </p:nvSpPr>
        <p:spPr/>
        <p:txBody>
          <a:bodyPr/>
          <a:lstStyle/>
          <a:p>
            <a:fld id="{6315554C-9387-4378-80C2-5F7076CAC952}" type="slidenum">
              <a:rPr lang="en-US" smtClean="0"/>
              <a:t>1</a:t>
            </a:fld>
            <a:endParaRPr lang="en-US"/>
          </a:p>
        </p:txBody>
      </p:sp>
    </p:spTree>
    <p:extLst>
      <p:ext uri="{BB962C8B-B14F-4D97-AF65-F5344CB8AC3E}">
        <p14:creationId xmlns:p14="http://schemas.microsoft.com/office/powerpoint/2010/main" val="40207818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0A3B2-E7EB-2ACB-66F8-DFA5153989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99D84B-15B5-C229-4187-23C9508C2221}"/>
              </a:ext>
            </a:extLst>
          </p:cNvPr>
          <p:cNvSpPr>
            <a:spLocks noGrp="1"/>
          </p:cNvSpPr>
          <p:nvPr>
            <p:ph type="sldNum" sz="quarter" idx="12"/>
          </p:nvPr>
        </p:nvSpPr>
        <p:spPr/>
        <p:txBody>
          <a:bodyPr/>
          <a:lstStyle/>
          <a:p>
            <a:fld id="{6315554C-9387-4378-80C2-5F7076CAC952}" type="slidenum">
              <a:rPr lang="en-US" smtClean="0"/>
              <a:t>10</a:t>
            </a:fld>
            <a:endParaRPr lang="en-US"/>
          </a:p>
        </p:txBody>
      </p:sp>
      <p:sp>
        <p:nvSpPr>
          <p:cNvPr id="3" name="Text Placeholder 2">
            <a:extLst>
              <a:ext uri="{FF2B5EF4-FFF2-40B4-BE49-F238E27FC236}">
                <a16:creationId xmlns:a16="http://schemas.microsoft.com/office/drawing/2014/main" id="{A661036F-1914-6F98-DA24-181CBE61DF72}"/>
              </a:ext>
            </a:extLst>
          </p:cNvPr>
          <p:cNvSpPr>
            <a:spLocks noGrp="1"/>
          </p:cNvSpPr>
          <p:nvPr>
            <p:ph type="body" sz="quarter" idx="13"/>
          </p:nvPr>
        </p:nvSpPr>
        <p:spPr>
          <a:xfrm>
            <a:off x="219006" y="1948797"/>
            <a:ext cx="8858250" cy="4724400"/>
          </a:xfrm>
        </p:spPr>
        <p:txBody>
          <a:bodyPr>
            <a:normAutofit/>
          </a:bodyPr>
          <a:lstStyle/>
          <a:p>
            <a:pPr marL="0" indent="0">
              <a:buNone/>
            </a:pPr>
            <a:r>
              <a:rPr lang="en-US" dirty="0"/>
              <a:t>Vision (V) – </a:t>
            </a:r>
            <a:r>
              <a:rPr lang="en-US" sz="2200" dirty="0"/>
              <a:t>Desired future state</a:t>
            </a:r>
          </a:p>
          <a:p>
            <a:pPr marL="0" indent="0">
              <a:buNone/>
            </a:pPr>
            <a:r>
              <a:rPr lang="en-US" dirty="0"/>
              <a:t>Mission (M) – </a:t>
            </a:r>
            <a:r>
              <a:rPr lang="en-US" sz="2200" dirty="0"/>
              <a:t>Repetitive actions toward vision </a:t>
            </a:r>
          </a:p>
          <a:p>
            <a:pPr marL="0" indent="0">
              <a:buNone/>
            </a:pPr>
            <a:r>
              <a:rPr lang="en-US" dirty="0"/>
              <a:t>Capacity (C) – </a:t>
            </a:r>
            <a:r>
              <a:rPr lang="en-US" sz="2200" dirty="0"/>
              <a:t>Mision critical systems &amp; tools to support the vision  </a:t>
            </a:r>
          </a:p>
          <a:p>
            <a:pPr marL="0" indent="0">
              <a:buNone/>
            </a:pPr>
            <a:r>
              <a:rPr lang="en-US" dirty="0"/>
              <a:t>Learning (L) – </a:t>
            </a:r>
            <a:r>
              <a:rPr lang="en-US" sz="2200" dirty="0"/>
              <a:t>Continuous Modifications based upon feedback  </a:t>
            </a:r>
          </a:p>
          <a:p>
            <a:pPr marL="0" indent="0">
              <a:buNone/>
            </a:pPr>
            <a:endParaRPr lang="en-US" sz="800" dirty="0"/>
          </a:p>
          <a:p>
            <a:pPr marL="0" indent="0">
              <a:buNone/>
            </a:pPr>
            <a:r>
              <a:rPr lang="en-US" dirty="0"/>
              <a:t>Culture (C) – </a:t>
            </a:r>
            <a:r>
              <a:rPr lang="en-US" sz="2200" dirty="0"/>
              <a:t>Shared understanding that drives organizational behavior </a:t>
            </a:r>
          </a:p>
          <a:p>
            <a:pPr marL="0" indent="0">
              <a:buNone/>
            </a:pPr>
            <a:endParaRPr lang="en-US" sz="800" dirty="0"/>
          </a:p>
        </p:txBody>
      </p:sp>
      <p:sp>
        <p:nvSpPr>
          <p:cNvPr id="4" name="Title 3">
            <a:extLst>
              <a:ext uri="{FF2B5EF4-FFF2-40B4-BE49-F238E27FC236}">
                <a16:creationId xmlns:a16="http://schemas.microsoft.com/office/drawing/2014/main" id="{6DEC59A0-4F7E-6B4C-3C8C-09330863590D}"/>
              </a:ext>
            </a:extLst>
          </p:cNvPr>
          <p:cNvSpPr>
            <a:spLocks noGrp="1"/>
          </p:cNvSpPr>
          <p:nvPr>
            <p:ph type="title"/>
          </p:nvPr>
        </p:nvSpPr>
        <p:spPr>
          <a:xfrm>
            <a:off x="219006" y="1154723"/>
            <a:ext cx="4711808" cy="685800"/>
          </a:xfrm>
        </p:spPr>
        <p:txBody>
          <a:bodyPr>
            <a:normAutofit fontScale="90000"/>
          </a:bodyPr>
          <a:lstStyle/>
          <a:p>
            <a:r>
              <a:rPr lang="en-US" dirty="0"/>
              <a:t>Book: Flock Not Clock: </a:t>
            </a:r>
            <a:r>
              <a:rPr lang="en-US" i="1" dirty="0"/>
              <a:t>Design, Align, and Lead</a:t>
            </a:r>
          </a:p>
        </p:txBody>
      </p:sp>
      <p:pic>
        <p:nvPicPr>
          <p:cNvPr id="1026" name="Picture 2" descr="Amazon.com: FLOCK NOT CLOCK: DESIGN ...">
            <a:extLst>
              <a:ext uri="{FF2B5EF4-FFF2-40B4-BE49-F238E27FC236}">
                <a16:creationId xmlns:a16="http://schemas.microsoft.com/office/drawing/2014/main" id="{9947B811-4CF7-8931-B2BC-DBF8A1E33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205" y="948437"/>
            <a:ext cx="1929492" cy="1837213"/>
          </a:xfrm>
          <a:prstGeom prst="rect">
            <a:avLst/>
          </a:prstGeom>
          <a:noFill/>
          <a:ln>
            <a:solidFill>
              <a:schemeClr val="tx1">
                <a:alpha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AE4847C-A19C-A5C5-0EEE-923655C7322D}"/>
              </a:ext>
            </a:extLst>
          </p:cNvPr>
          <p:cNvCxnSpPr>
            <a:cxnSpLocks/>
          </p:cNvCxnSpPr>
          <p:nvPr/>
        </p:nvCxnSpPr>
        <p:spPr>
          <a:xfrm>
            <a:off x="304800" y="4419600"/>
            <a:ext cx="2076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oogle Shape;365;p77">
            <a:extLst>
              <a:ext uri="{FF2B5EF4-FFF2-40B4-BE49-F238E27FC236}">
                <a16:creationId xmlns:a16="http://schemas.microsoft.com/office/drawing/2014/main" id="{5AD64A6E-4693-BB84-CE74-DAAD63CE19F7}"/>
              </a:ext>
            </a:extLst>
          </p:cNvPr>
          <p:cNvPicPr preferRelativeResize="0"/>
          <p:nvPr/>
        </p:nvPicPr>
        <p:blipFill>
          <a:blip r:embed="rId4">
            <a:alphaModFix/>
          </a:blip>
          <a:stretch>
            <a:fillRect/>
          </a:stretch>
        </p:blipFill>
        <p:spPr>
          <a:xfrm>
            <a:off x="561118" y="5284200"/>
            <a:ext cx="8174026" cy="915775"/>
          </a:xfrm>
          <a:prstGeom prst="rect">
            <a:avLst/>
          </a:prstGeom>
          <a:noFill/>
          <a:ln>
            <a:noFill/>
          </a:ln>
        </p:spPr>
      </p:pic>
      <p:sp>
        <p:nvSpPr>
          <p:cNvPr id="8" name="TextBox 7">
            <a:extLst>
              <a:ext uri="{FF2B5EF4-FFF2-40B4-BE49-F238E27FC236}">
                <a16:creationId xmlns:a16="http://schemas.microsoft.com/office/drawing/2014/main" id="{AFA71A80-AB21-901D-EE39-A4A3A6BC11C8}"/>
              </a:ext>
            </a:extLst>
          </p:cNvPr>
          <p:cNvSpPr txBox="1"/>
          <p:nvPr/>
        </p:nvSpPr>
        <p:spPr>
          <a:xfrm>
            <a:off x="3352800" y="6318519"/>
            <a:ext cx="2133600" cy="369332"/>
          </a:xfrm>
          <a:prstGeom prst="rect">
            <a:avLst/>
          </a:prstGeom>
          <a:noFill/>
        </p:spPr>
        <p:txBody>
          <a:bodyPr wrap="square" rtlCol="0">
            <a:spAutoFit/>
          </a:bodyPr>
          <a:lstStyle/>
          <a:p>
            <a:r>
              <a:rPr lang="en-US" dirty="0"/>
              <a:t>Image: Cabrera Lab</a:t>
            </a:r>
          </a:p>
        </p:txBody>
      </p:sp>
      <p:sp>
        <p:nvSpPr>
          <p:cNvPr id="9" name="TextBox 8">
            <a:extLst>
              <a:ext uri="{FF2B5EF4-FFF2-40B4-BE49-F238E27FC236}">
                <a16:creationId xmlns:a16="http://schemas.microsoft.com/office/drawing/2014/main" id="{AE956B0C-55B3-8AB7-66AB-AB29772761BE}"/>
              </a:ext>
            </a:extLst>
          </p:cNvPr>
          <p:cNvSpPr txBox="1"/>
          <p:nvPr/>
        </p:nvSpPr>
        <p:spPr>
          <a:xfrm>
            <a:off x="7190648" y="2863838"/>
            <a:ext cx="1796311" cy="276999"/>
          </a:xfrm>
          <a:prstGeom prst="rect">
            <a:avLst/>
          </a:prstGeom>
          <a:noFill/>
        </p:spPr>
        <p:txBody>
          <a:bodyPr wrap="square" rtlCol="0">
            <a:spAutoFit/>
          </a:bodyPr>
          <a:lstStyle/>
          <a:p>
            <a:r>
              <a:rPr lang="en-US" sz="1200" dirty="0"/>
              <a:t>Image: Cabrera Lab</a:t>
            </a:r>
          </a:p>
        </p:txBody>
      </p:sp>
      <p:sp>
        <p:nvSpPr>
          <p:cNvPr id="5" name="Title 3">
            <a:extLst>
              <a:ext uri="{FF2B5EF4-FFF2-40B4-BE49-F238E27FC236}">
                <a16:creationId xmlns:a16="http://schemas.microsoft.com/office/drawing/2014/main" id="{02EEEDBB-2095-E7B0-68BD-6B82FC044EDE}"/>
              </a:ext>
            </a:extLst>
          </p:cNvPr>
          <p:cNvSpPr txBox="1">
            <a:spLocks/>
          </p:cNvSpPr>
          <p:nvPr/>
        </p:nvSpPr>
        <p:spPr>
          <a:xfrm>
            <a:off x="228600" y="381196"/>
            <a:ext cx="84582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nSpc>
                <a:spcPct val="90000"/>
              </a:lnSpc>
            </a:pPr>
            <a:r>
              <a:rPr lang="en-US" dirty="0"/>
              <a:t>Planning with a Purpose:</a:t>
            </a:r>
          </a:p>
        </p:txBody>
      </p:sp>
    </p:spTree>
    <p:extLst>
      <p:ext uri="{BB962C8B-B14F-4D97-AF65-F5344CB8AC3E}">
        <p14:creationId xmlns:p14="http://schemas.microsoft.com/office/powerpoint/2010/main" val="162639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03B88-FA31-2B4C-E55C-E0CF388AAF9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8BABFB-50AE-0110-F2DF-0587236D83C8}"/>
              </a:ext>
            </a:extLst>
          </p:cNvPr>
          <p:cNvSpPr>
            <a:spLocks noGrp="1"/>
          </p:cNvSpPr>
          <p:nvPr>
            <p:ph type="sldNum" sz="quarter" idx="12"/>
          </p:nvPr>
        </p:nvSpPr>
        <p:spPr/>
        <p:txBody>
          <a:bodyPr/>
          <a:lstStyle/>
          <a:p>
            <a:fld id="{6315554C-9387-4378-80C2-5F7076CAC952}" type="slidenum">
              <a:rPr lang="en-US" smtClean="0"/>
              <a:t>11</a:t>
            </a:fld>
            <a:endParaRPr lang="en-US"/>
          </a:p>
        </p:txBody>
      </p:sp>
      <p:sp>
        <p:nvSpPr>
          <p:cNvPr id="3" name="Text Placeholder 2">
            <a:extLst>
              <a:ext uri="{FF2B5EF4-FFF2-40B4-BE49-F238E27FC236}">
                <a16:creationId xmlns:a16="http://schemas.microsoft.com/office/drawing/2014/main" id="{A4C18046-A8BB-6205-FC9C-8CE37AC41E79}"/>
              </a:ext>
            </a:extLst>
          </p:cNvPr>
          <p:cNvSpPr>
            <a:spLocks noGrp="1"/>
          </p:cNvSpPr>
          <p:nvPr>
            <p:ph type="body" sz="quarter" idx="13"/>
          </p:nvPr>
        </p:nvSpPr>
        <p:spPr>
          <a:xfrm>
            <a:off x="97060" y="1371600"/>
            <a:ext cx="8949879" cy="4854575"/>
          </a:xfrm>
        </p:spPr>
        <p:txBody>
          <a:bodyPr>
            <a:normAutofit fontScale="92500" lnSpcReduction="20000"/>
          </a:bodyPr>
          <a:lstStyle/>
          <a:p>
            <a:pPr marL="0" indent="0">
              <a:buNone/>
            </a:pPr>
            <a:r>
              <a:rPr lang="en-US" b="1" dirty="0">
                <a:solidFill>
                  <a:srgbClr val="C00000"/>
                </a:solidFill>
              </a:rPr>
              <a:t>Vision: </a:t>
            </a:r>
            <a:r>
              <a:rPr lang="en-US" dirty="0">
                <a:solidFill>
                  <a:schemeClr val="tx1"/>
                </a:solidFill>
              </a:rPr>
              <a:t>“</a:t>
            </a:r>
            <a:r>
              <a:rPr lang="en-US" sz="2600" dirty="0">
                <a:solidFill>
                  <a:schemeClr val="tx1"/>
                </a:solidFill>
              </a:rPr>
              <a:t>North Star – Desired future state” </a:t>
            </a:r>
          </a:p>
          <a:p>
            <a:pPr marL="0" indent="0">
              <a:buNone/>
            </a:pPr>
            <a:r>
              <a:rPr lang="en-US" dirty="0">
                <a:solidFill>
                  <a:schemeClr val="tx1"/>
                </a:solidFill>
              </a:rPr>
              <a:t>“Unified Campus Community” –  Risk aware; Funding aligned with risk tolerance; consistent assessment data, prioritization, scoping and execution of a shared plan.  </a:t>
            </a:r>
          </a:p>
          <a:p>
            <a:pPr marL="0" indent="0">
              <a:buNone/>
            </a:pPr>
            <a:endParaRPr lang="en-US" sz="900" dirty="0"/>
          </a:p>
          <a:p>
            <a:pPr marL="0" indent="0">
              <a:buNone/>
            </a:pPr>
            <a:r>
              <a:rPr lang="en-US" b="1" dirty="0">
                <a:solidFill>
                  <a:srgbClr val="C00000"/>
                </a:solidFill>
              </a:rPr>
              <a:t>Mission: </a:t>
            </a:r>
            <a:r>
              <a:rPr lang="en-US" sz="2600" dirty="0"/>
              <a:t>“Repeatable Actions towards the vision” </a:t>
            </a:r>
          </a:p>
          <a:p>
            <a:r>
              <a:rPr lang="en-US" dirty="0"/>
              <a:t>Assess – </a:t>
            </a:r>
            <a:r>
              <a:rPr lang="en-US" sz="2400" dirty="0"/>
              <a:t>Asset / Program / Space</a:t>
            </a:r>
          </a:p>
          <a:p>
            <a:r>
              <a:rPr lang="en-US" dirty="0"/>
              <a:t>Prioritize – </a:t>
            </a:r>
            <a:r>
              <a:rPr lang="en-US" sz="2400" dirty="0"/>
              <a:t>Consequence / Importance / Space Utilization</a:t>
            </a:r>
          </a:p>
          <a:p>
            <a:r>
              <a:rPr lang="en-US" dirty="0"/>
              <a:t>Scope – </a:t>
            </a:r>
            <a:r>
              <a:rPr lang="en-US" sz="2400" dirty="0"/>
              <a:t>Resiliency (R</a:t>
            </a:r>
            <a:r>
              <a:rPr lang="en-US" sz="2400" baseline="30000" dirty="0"/>
              <a:t>3</a:t>
            </a:r>
            <a:r>
              <a:rPr lang="en-US" sz="2400" dirty="0"/>
              <a:t>) </a:t>
            </a:r>
            <a:r>
              <a:rPr lang="en-US" sz="2400" i="1" dirty="0"/>
              <a:t>(Redundant, Reliable, Recoverable) </a:t>
            </a:r>
          </a:p>
          <a:p>
            <a:r>
              <a:rPr lang="en-US" dirty="0"/>
              <a:t>Budget – </a:t>
            </a:r>
            <a:r>
              <a:rPr lang="en-US" sz="2400" dirty="0"/>
              <a:t>Funding / Risk Tolerance</a:t>
            </a:r>
          </a:p>
          <a:p>
            <a:r>
              <a:rPr lang="en-US" dirty="0"/>
              <a:t>Execute – </a:t>
            </a:r>
            <a:r>
              <a:rPr lang="en-US" sz="2400" dirty="0"/>
              <a:t>PM Checklist / Maximo (Workflow) TCB </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FE993986-3544-986C-0909-417A9A45F26B}"/>
              </a:ext>
            </a:extLst>
          </p:cNvPr>
          <p:cNvSpPr>
            <a:spLocks noGrp="1"/>
          </p:cNvSpPr>
          <p:nvPr>
            <p:ph type="title"/>
          </p:nvPr>
        </p:nvSpPr>
        <p:spPr>
          <a:xfrm>
            <a:off x="288164" y="381000"/>
            <a:ext cx="8677656" cy="685800"/>
          </a:xfrm>
        </p:spPr>
        <p:txBody>
          <a:bodyPr>
            <a:normAutofit/>
          </a:bodyPr>
          <a:lstStyle/>
          <a:p>
            <a:r>
              <a:rPr lang="en-US" dirty="0"/>
              <a:t>Example: Capital Planning with Purpose</a:t>
            </a:r>
          </a:p>
        </p:txBody>
      </p:sp>
      <p:sp>
        <p:nvSpPr>
          <p:cNvPr id="5" name="Lightning Bolt 4">
            <a:extLst>
              <a:ext uri="{FF2B5EF4-FFF2-40B4-BE49-F238E27FC236}">
                <a16:creationId xmlns:a16="http://schemas.microsoft.com/office/drawing/2014/main" id="{94127CF5-E329-BBAD-525E-5B9601F9FC82}"/>
              </a:ext>
            </a:extLst>
          </p:cNvPr>
          <p:cNvSpPr/>
          <p:nvPr/>
        </p:nvSpPr>
        <p:spPr>
          <a:xfrm rot="1774076">
            <a:off x="6400799" y="5859869"/>
            <a:ext cx="304800" cy="381000"/>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0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285EC-72A1-3D68-AEE8-05EA0744FED1}"/>
              </a:ext>
            </a:extLst>
          </p:cNvPr>
          <p:cNvSpPr>
            <a:spLocks noGrp="1"/>
          </p:cNvSpPr>
          <p:nvPr>
            <p:ph type="sldNum" sz="quarter" idx="12"/>
          </p:nvPr>
        </p:nvSpPr>
        <p:spPr/>
        <p:txBody>
          <a:bodyPr/>
          <a:lstStyle/>
          <a:p>
            <a:fld id="{6315554C-9387-4378-80C2-5F7076CAC952}" type="slidenum">
              <a:rPr lang="en-US" smtClean="0"/>
              <a:t>12</a:t>
            </a:fld>
            <a:endParaRPr lang="en-US"/>
          </a:p>
        </p:txBody>
      </p:sp>
      <p:sp>
        <p:nvSpPr>
          <p:cNvPr id="3" name="Text Placeholder 2">
            <a:extLst>
              <a:ext uri="{FF2B5EF4-FFF2-40B4-BE49-F238E27FC236}">
                <a16:creationId xmlns:a16="http://schemas.microsoft.com/office/drawing/2014/main" id="{FFAE5CA9-5126-5518-CB3A-68B0E70ECFF1}"/>
              </a:ext>
            </a:extLst>
          </p:cNvPr>
          <p:cNvSpPr>
            <a:spLocks noGrp="1"/>
          </p:cNvSpPr>
          <p:nvPr>
            <p:ph type="body" sz="quarter" idx="13"/>
          </p:nvPr>
        </p:nvSpPr>
        <p:spPr>
          <a:xfrm>
            <a:off x="381000" y="1093177"/>
            <a:ext cx="8763000" cy="5263173"/>
          </a:xfrm>
        </p:spPr>
        <p:txBody>
          <a:bodyPr>
            <a:normAutofit fontScale="92500" lnSpcReduction="10000"/>
          </a:bodyPr>
          <a:lstStyle/>
          <a:p>
            <a:pPr marL="0" indent="0">
              <a:buNone/>
            </a:pPr>
            <a:r>
              <a:rPr lang="en-US" b="1" dirty="0">
                <a:solidFill>
                  <a:srgbClr val="C00000"/>
                </a:solidFill>
              </a:rPr>
              <a:t>Capacity Systems: </a:t>
            </a:r>
            <a:r>
              <a:rPr lang="en-US" sz="2000" dirty="0"/>
              <a:t>How can capacity be produced for the mission? </a:t>
            </a:r>
          </a:p>
          <a:p>
            <a:r>
              <a:rPr lang="en-US" sz="2400" b="1" dirty="0"/>
              <a:t>Assessment System – </a:t>
            </a:r>
          </a:p>
          <a:p>
            <a:pPr lvl="1"/>
            <a:r>
              <a:rPr lang="en-US" sz="1900" dirty="0"/>
              <a:t>Asset condition (what is wrong) , Space usage, Academic Program Viability, Key Data Sets  </a:t>
            </a:r>
          </a:p>
          <a:p>
            <a:r>
              <a:rPr lang="en-US" sz="2400" b="1" dirty="0"/>
              <a:t>Prioritization System – </a:t>
            </a:r>
          </a:p>
          <a:p>
            <a:pPr lvl="1"/>
            <a:r>
              <a:rPr lang="en-US" sz="2000" dirty="0"/>
              <a:t>Asset condition (who cares?), Space optimization, Importance to Program, Importance to University </a:t>
            </a:r>
          </a:p>
          <a:p>
            <a:r>
              <a:rPr lang="en-US" sz="2400" b="1" dirty="0"/>
              <a:t>Scoping System – </a:t>
            </a:r>
          </a:p>
          <a:p>
            <a:pPr lvl="1"/>
            <a:r>
              <a:rPr lang="en-US" sz="2000" dirty="0"/>
              <a:t>Resiliency (R</a:t>
            </a:r>
            <a:r>
              <a:rPr lang="en-US" sz="2000" baseline="30000" dirty="0"/>
              <a:t>3</a:t>
            </a:r>
            <a:r>
              <a:rPr lang="en-US" sz="2000" dirty="0"/>
              <a:t>) redundant, reliable, recoverable, Risk tolerance, life cycle costs, level of intervention 5yr, 10yr, 30yr.</a:t>
            </a:r>
          </a:p>
          <a:p>
            <a:r>
              <a:rPr lang="en-US" sz="2400" b="1" dirty="0"/>
              <a:t>Budgeting System – </a:t>
            </a:r>
          </a:p>
          <a:p>
            <a:pPr lvl="1"/>
            <a:r>
              <a:rPr lang="en-US" sz="2000" dirty="0"/>
              <a:t>Funding (University Level, College /Unit level); Risk (University Level, College/Unit Level)</a:t>
            </a:r>
          </a:p>
          <a:p>
            <a:r>
              <a:rPr lang="en-US" sz="2400" b="1" dirty="0"/>
              <a:t>Execution System – </a:t>
            </a:r>
          </a:p>
          <a:p>
            <a:pPr lvl="1"/>
            <a:r>
              <a:rPr lang="en-US" sz="2000" dirty="0"/>
              <a:t>Project Management Delivery “Checklists”, Contracting &amp; Procurement, Operational  (SR/WO) Application or platform </a:t>
            </a:r>
            <a:endParaRPr lang="en-US" sz="2000" b="1" dirty="0"/>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50308C47-B606-2E07-3E6C-C95671EF0A85}"/>
              </a:ext>
            </a:extLst>
          </p:cNvPr>
          <p:cNvSpPr>
            <a:spLocks noGrp="1"/>
          </p:cNvSpPr>
          <p:nvPr>
            <p:ph type="title"/>
          </p:nvPr>
        </p:nvSpPr>
        <p:spPr>
          <a:xfrm>
            <a:off x="288164" y="381000"/>
            <a:ext cx="8677656" cy="685800"/>
          </a:xfrm>
        </p:spPr>
        <p:txBody>
          <a:bodyPr>
            <a:normAutofit/>
          </a:bodyPr>
          <a:lstStyle/>
          <a:p>
            <a:r>
              <a:rPr lang="en-US" dirty="0"/>
              <a:t>Example: Capital Planning with Purpose </a:t>
            </a:r>
          </a:p>
        </p:txBody>
      </p:sp>
    </p:spTree>
    <p:extLst>
      <p:ext uri="{BB962C8B-B14F-4D97-AF65-F5344CB8AC3E}">
        <p14:creationId xmlns:p14="http://schemas.microsoft.com/office/powerpoint/2010/main" val="7798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65B149-6563-B57D-5059-BAE1191D04FC}"/>
              </a:ext>
            </a:extLst>
          </p:cNvPr>
          <p:cNvSpPr>
            <a:spLocks noGrp="1"/>
          </p:cNvSpPr>
          <p:nvPr>
            <p:ph type="sldNum" sz="quarter" idx="12"/>
          </p:nvPr>
        </p:nvSpPr>
        <p:spPr/>
        <p:txBody>
          <a:bodyPr/>
          <a:lstStyle/>
          <a:p>
            <a:fld id="{6315554C-9387-4378-80C2-5F7076CAC952}" type="slidenum">
              <a:rPr lang="en-US" smtClean="0"/>
              <a:t>13</a:t>
            </a:fld>
            <a:endParaRPr lang="en-US"/>
          </a:p>
        </p:txBody>
      </p:sp>
      <p:sp>
        <p:nvSpPr>
          <p:cNvPr id="4" name="Title 3">
            <a:extLst>
              <a:ext uri="{FF2B5EF4-FFF2-40B4-BE49-F238E27FC236}">
                <a16:creationId xmlns:a16="http://schemas.microsoft.com/office/drawing/2014/main" id="{87B2F320-7A62-4461-C9B5-9D37D2B76A15}"/>
              </a:ext>
            </a:extLst>
          </p:cNvPr>
          <p:cNvSpPr>
            <a:spLocks noGrp="1"/>
          </p:cNvSpPr>
          <p:nvPr>
            <p:ph type="title"/>
          </p:nvPr>
        </p:nvSpPr>
        <p:spPr>
          <a:xfrm>
            <a:off x="281640" y="338801"/>
            <a:ext cx="8677656" cy="685800"/>
          </a:xfrm>
        </p:spPr>
        <p:txBody>
          <a:bodyPr>
            <a:normAutofit/>
          </a:bodyPr>
          <a:lstStyle/>
          <a:p>
            <a:r>
              <a:rPr lang="en-US" dirty="0"/>
              <a:t>Example: Systems of Systems (Capacity)</a:t>
            </a:r>
          </a:p>
        </p:txBody>
      </p:sp>
      <p:grpSp>
        <p:nvGrpSpPr>
          <p:cNvPr id="24" name="Group 23">
            <a:extLst>
              <a:ext uri="{FF2B5EF4-FFF2-40B4-BE49-F238E27FC236}">
                <a16:creationId xmlns:a16="http://schemas.microsoft.com/office/drawing/2014/main" id="{7D694377-4004-89B5-9F7E-6C9AC2401A79}"/>
              </a:ext>
            </a:extLst>
          </p:cNvPr>
          <p:cNvGrpSpPr/>
          <p:nvPr/>
        </p:nvGrpSpPr>
        <p:grpSpPr>
          <a:xfrm>
            <a:off x="159932" y="1522654"/>
            <a:ext cx="8824136" cy="4979155"/>
            <a:chOff x="304742" y="537287"/>
            <a:chExt cx="8824136" cy="4428688"/>
          </a:xfrm>
        </p:grpSpPr>
        <p:grpSp>
          <p:nvGrpSpPr>
            <p:cNvPr id="5" name="Group 4">
              <a:extLst>
                <a:ext uri="{FF2B5EF4-FFF2-40B4-BE49-F238E27FC236}">
                  <a16:creationId xmlns:a16="http://schemas.microsoft.com/office/drawing/2014/main" id="{3DA1C8A2-EAD6-850C-C693-22C25714BD2D}"/>
                </a:ext>
              </a:extLst>
            </p:cNvPr>
            <p:cNvGrpSpPr/>
            <p:nvPr/>
          </p:nvGrpSpPr>
          <p:grpSpPr>
            <a:xfrm>
              <a:off x="304742" y="537287"/>
              <a:ext cx="8824136" cy="4428688"/>
              <a:chOff x="304742" y="537287"/>
              <a:chExt cx="8824136" cy="4428688"/>
            </a:xfrm>
          </p:grpSpPr>
          <p:sp>
            <p:nvSpPr>
              <p:cNvPr id="6" name="Google Shape;520;p91">
                <a:extLst>
                  <a:ext uri="{FF2B5EF4-FFF2-40B4-BE49-F238E27FC236}">
                    <a16:creationId xmlns:a16="http://schemas.microsoft.com/office/drawing/2014/main" id="{CD33D1E4-DE1C-F0E9-8120-312D86644F1A}"/>
                  </a:ext>
                </a:extLst>
              </p:cNvPr>
              <p:cNvSpPr/>
              <p:nvPr/>
            </p:nvSpPr>
            <p:spPr>
              <a:xfrm>
                <a:off x="2501475" y="1023075"/>
                <a:ext cx="4540800" cy="3942900"/>
              </a:xfrm>
              <a:prstGeom prst="roundRect">
                <a:avLst>
                  <a:gd name="adj" fmla="val 16667"/>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latin typeface="Poppins"/>
                    <a:ea typeface="Poppins"/>
                    <a:cs typeface="Poppins"/>
                    <a:sym typeface="Poppins"/>
                  </a:rPr>
                  <a:t>5-Circle System</a:t>
                </a:r>
                <a:endParaRPr sz="1600" dirty="0">
                  <a:solidFill>
                    <a:schemeClr val="lt1"/>
                  </a:solidFill>
                  <a:latin typeface="Poppins"/>
                  <a:ea typeface="Poppins"/>
                  <a:cs typeface="Poppins"/>
                  <a:sym typeface="Poppins"/>
                </a:endParaRPr>
              </a:p>
              <a:p>
                <a:pPr marL="0" lvl="0" indent="0" algn="l" rtl="0">
                  <a:spcBef>
                    <a:spcPts val="0"/>
                  </a:spcBef>
                  <a:spcAft>
                    <a:spcPts val="0"/>
                  </a:spcAft>
                  <a:buNone/>
                </a:pPr>
                <a:endParaRPr dirty="0">
                  <a:latin typeface="Poppins"/>
                  <a:ea typeface="Poppins"/>
                  <a:cs typeface="Poppins"/>
                  <a:sym typeface="Poppins"/>
                </a:endParaRPr>
              </a:p>
            </p:txBody>
          </p:sp>
          <p:sp>
            <p:nvSpPr>
              <p:cNvPr id="7" name="Google Shape;521;p91">
                <a:extLst>
                  <a:ext uri="{FF2B5EF4-FFF2-40B4-BE49-F238E27FC236}">
                    <a16:creationId xmlns:a16="http://schemas.microsoft.com/office/drawing/2014/main" id="{9CD01E36-2685-9BBA-DE49-FCFF4BC50322}"/>
                  </a:ext>
                </a:extLst>
              </p:cNvPr>
              <p:cNvSpPr/>
              <p:nvPr/>
            </p:nvSpPr>
            <p:spPr>
              <a:xfrm>
                <a:off x="3373575" y="1917450"/>
                <a:ext cx="2877300" cy="2817300"/>
              </a:xfrm>
              <a:prstGeom prst="ellipse">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91">
                <a:extLst>
                  <a:ext uri="{FF2B5EF4-FFF2-40B4-BE49-F238E27FC236}">
                    <a16:creationId xmlns:a16="http://schemas.microsoft.com/office/drawing/2014/main" id="{038F0DCA-66B8-3CB6-39AB-2AC7FB773C97}"/>
                  </a:ext>
                </a:extLst>
              </p:cNvPr>
              <p:cNvSpPr/>
              <p:nvPr/>
            </p:nvSpPr>
            <p:spPr>
              <a:xfrm>
                <a:off x="4056345" y="1753491"/>
                <a:ext cx="16932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Assessment System</a:t>
                </a:r>
                <a:endParaRPr sz="1400" dirty="0">
                  <a:solidFill>
                    <a:schemeClr val="lt1"/>
                  </a:solidFill>
                  <a:latin typeface="Poppins"/>
                  <a:ea typeface="Poppins"/>
                  <a:cs typeface="Poppins"/>
                  <a:sym typeface="Poppins"/>
                </a:endParaRPr>
              </a:p>
            </p:txBody>
          </p:sp>
          <p:sp>
            <p:nvSpPr>
              <p:cNvPr id="9" name="Google Shape;523;p91">
                <a:extLst>
                  <a:ext uri="{FF2B5EF4-FFF2-40B4-BE49-F238E27FC236}">
                    <a16:creationId xmlns:a16="http://schemas.microsoft.com/office/drawing/2014/main" id="{D38997B0-956A-0F75-7792-77A8E019BB85}"/>
                  </a:ext>
                </a:extLst>
              </p:cNvPr>
              <p:cNvSpPr/>
              <p:nvPr/>
            </p:nvSpPr>
            <p:spPr>
              <a:xfrm>
                <a:off x="2729444" y="2787216"/>
                <a:ext cx="16932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Execution System</a:t>
                </a:r>
                <a:endParaRPr sz="1400" dirty="0">
                  <a:solidFill>
                    <a:schemeClr val="lt1"/>
                  </a:solidFill>
                  <a:latin typeface="Poppins"/>
                  <a:ea typeface="Poppins"/>
                  <a:cs typeface="Poppins"/>
                  <a:sym typeface="Poppins"/>
                </a:endParaRPr>
              </a:p>
            </p:txBody>
          </p:sp>
          <p:sp>
            <p:nvSpPr>
              <p:cNvPr id="10" name="Google Shape;524;p91">
                <a:extLst>
                  <a:ext uri="{FF2B5EF4-FFF2-40B4-BE49-F238E27FC236}">
                    <a16:creationId xmlns:a16="http://schemas.microsoft.com/office/drawing/2014/main" id="{43994B3F-324C-DB5F-C9FF-06ECB9AA98C5}"/>
                  </a:ext>
                </a:extLst>
              </p:cNvPr>
              <p:cNvSpPr/>
              <p:nvPr/>
            </p:nvSpPr>
            <p:spPr>
              <a:xfrm>
                <a:off x="5236620" y="2762316"/>
                <a:ext cx="16932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Prioritization System</a:t>
                </a:r>
                <a:endParaRPr sz="1400" dirty="0">
                  <a:solidFill>
                    <a:schemeClr val="lt1"/>
                  </a:solidFill>
                  <a:latin typeface="Poppins"/>
                  <a:ea typeface="Poppins"/>
                  <a:cs typeface="Poppins"/>
                  <a:sym typeface="Poppins"/>
                </a:endParaRPr>
              </a:p>
            </p:txBody>
          </p:sp>
          <p:sp>
            <p:nvSpPr>
              <p:cNvPr id="11" name="Google Shape;525;p91">
                <a:extLst>
                  <a:ext uri="{FF2B5EF4-FFF2-40B4-BE49-F238E27FC236}">
                    <a16:creationId xmlns:a16="http://schemas.microsoft.com/office/drawing/2014/main" id="{46D86478-6F72-178F-AEFC-98AE798CD74E}"/>
                  </a:ext>
                </a:extLst>
              </p:cNvPr>
              <p:cNvSpPr/>
              <p:nvPr/>
            </p:nvSpPr>
            <p:spPr>
              <a:xfrm>
                <a:off x="2924493" y="3915740"/>
                <a:ext cx="18081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Budgeting System</a:t>
                </a:r>
                <a:endParaRPr sz="1400" dirty="0">
                  <a:solidFill>
                    <a:schemeClr val="lt1"/>
                  </a:solidFill>
                  <a:latin typeface="Poppins"/>
                  <a:ea typeface="Poppins"/>
                  <a:cs typeface="Poppins"/>
                  <a:sym typeface="Poppins"/>
                </a:endParaRPr>
              </a:p>
            </p:txBody>
          </p:sp>
          <p:sp>
            <p:nvSpPr>
              <p:cNvPr id="12" name="Google Shape;526;p91">
                <a:extLst>
                  <a:ext uri="{FF2B5EF4-FFF2-40B4-BE49-F238E27FC236}">
                    <a16:creationId xmlns:a16="http://schemas.microsoft.com/office/drawing/2014/main" id="{AF4CF094-BAF2-182A-A630-AEA983414EEA}"/>
                  </a:ext>
                </a:extLst>
              </p:cNvPr>
              <p:cNvSpPr/>
              <p:nvPr/>
            </p:nvSpPr>
            <p:spPr>
              <a:xfrm>
                <a:off x="5057227" y="3915740"/>
                <a:ext cx="16932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Scoping System</a:t>
                </a:r>
                <a:endParaRPr sz="1400" dirty="0">
                  <a:solidFill>
                    <a:schemeClr val="lt1"/>
                  </a:solidFill>
                  <a:latin typeface="Poppins"/>
                  <a:ea typeface="Poppins"/>
                  <a:cs typeface="Poppins"/>
                  <a:sym typeface="Poppins"/>
                </a:endParaRPr>
              </a:p>
            </p:txBody>
          </p:sp>
          <p:sp>
            <p:nvSpPr>
              <p:cNvPr id="13" name="Google Shape;527;p91">
                <a:extLst>
                  <a:ext uri="{FF2B5EF4-FFF2-40B4-BE49-F238E27FC236}">
                    <a16:creationId xmlns:a16="http://schemas.microsoft.com/office/drawing/2014/main" id="{456F63C6-8519-C509-36F9-5F36AE26C348}"/>
                  </a:ext>
                </a:extLst>
              </p:cNvPr>
              <p:cNvSpPr/>
              <p:nvPr/>
            </p:nvSpPr>
            <p:spPr>
              <a:xfrm>
                <a:off x="7594550" y="537287"/>
                <a:ext cx="1459500" cy="720547"/>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1"/>
                    </a:solidFill>
                    <a:latin typeface="Poppins"/>
                    <a:ea typeface="Poppins"/>
                    <a:cs typeface="Poppins"/>
                    <a:sym typeface="Poppins"/>
                  </a:rPr>
                  <a:t>Key Metrics</a:t>
                </a:r>
                <a:endParaRPr sz="1100" dirty="0">
                  <a:solidFill>
                    <a:schemeClr val="lt1"/>
                  </a:solidFill>
                  <a:latin typeface="Poppins"/>
                  <a:ea typeface="Poppins"/>
                  <a:cs typeface="Poppins"/>
                  <a:sym typeface="Poppins"/>
                </a:endParaRPr>
              </a:p>
            </p:txBody>
          </p:sp>
          <p:sp>
            <p:nvSpPr>
              <p:cNvPr id="14" name="Google Shape;529;p91">
                <a:extLst>
                  <a:ext uri="{FF2B5EF4-FFF2-40B4-BE49-F238E27FC236}">
                    <a16:creationId xmlns:a16="http://schemas.microsoft.com/office/drawing/2014/main" id="{9DD48774-7EBB-7A2F-3A86-6C307D9058B7}"/>
                  </a:ext>
                </a:extLst>
              </p:cNvPr>
              <p:cNvSpPr/>
              <p:nvPr/>
            </p:nvSpPr>
            <p:spPr>
              <a:xfrm rot="-6946844">
                <a:off x="6876786" y="1652217"/>
                <a:ext cx="842898" cy="1703758"/>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 name="Google Shape;530;p91">
                <a:extLst>
                  <a:ext uri="{FF2B5EF4-FFF2-40B4-BE49-F238E27FC236}">
                    <a16:creationId xmlns:a16="http://schemas.microsoft.com/office/drawing/2014/main" id="{9FDF4E74-99D8-FCC2-07D5-216349E6E637}"/>
                  </a:ext>
                </a:extLst>
              </p:cNvPr>
              <p:cNvSpPr/>
              <p:nvPr/>
            </p:nvSpPr>
            <p:spPr>
              <a:xfrm>
                <a:off x="7140696" y="1781476"/>
                <a:ext cx="1988182" cy="914989"/>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1"/>
                    </a:solidFill>
                    <a:latin typeface="Poppins"/>
                    <a:ea typeface="Poppins"/>
                    <a:cs typeface="Poppins"/>
                    <a:sym typeface="Poppins"/>
                  </a:rPr>
                  <a:t>● Condition</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Space Usage</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Academic Viability</a:t>
                </a:r>
                <a:endParaRPr sz="1200" dirty="0">
                  <a:solidFill>
                    <a:schemeClr val="lt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200" dirty="0">
                    <a:solidFill>
                      <a:schemeClr val="lt1"/>
                    </a:solidFill>
                    <a:latin typeface="Poppins"/>
                    <a:ea typeface="Poppins"/>
                    <a:cs typeface="Poppins"/>
                    <a:sym typeface="Poppins"/>
                  </a:rPr>
                  <a:t>● Risk</a:t>
                </a:r>
                <a:endParaRPr sz="1200" dirty="0">
                  <a:solidFill>
                    <a:schemeClr val="lt1"/>
                  </a:solidFill>
                  <a:latin typeface="Poppins"/>
                  <a:ea typeface="Poppins"/>
                  <a:cs typeface="Poppins"/>
                  <a:sym typeface="Poppins"/>
                </a:endParaRPr>
              </a:p>
            </p:txBody>
          </p:sp>
          <p:sp>
            <p:nvSpPr>
              <p:cNvPr id="16" name="Google Shape;531;p91">
                <a:extLst>
                  <a:ext uri="{FF2B5EF4-FFF2-40B4-BE49-F238E27FC236}">
                    <a16:creationId xmlns:a16="http://schemas.microsoft.com/office/drawing/2014/main" id="{DEDF2036-C57A-7697-553C-B05596827772}"/>
                  </a:ext>
                </a:extLst>
              </p:cNvPr>
              <p:cNvSpPr/>
              <p:nvPr/>
            </p:nvSpPr>
            <p:spPr>
              <a:xfrm rot="-6946844">
                <a:off x="6992686" y="2965492"/>
                <a:ext cx="842898" cy="1703758"/>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 name="Google Shape;532;p91">
                <a:extLst>
                  <a:ext uri="{FF2B5EF4-FFF2-40B4-BE49-F238E27FC236}">
                    <a16:creationId xmlns:a16="http://schemas.microsoft.com/office/drawing/2014/main" id="{DBBBE52F-28C9-98D2-AAD9-FD8A90618A58}"/>
                  </a:ext>
                </a:extLst>
              </p:cNvPr>
              <p:cNvSpPr/>
              <p:nvPr/>
            </p:nvSpPr>
            <p:spPr>
              <a:xfrm rot="5745772">
                <a:off x="2073560" y="2112197"/>
                <a:ext cx="422654" cy="1534557"/>
              </a:xfrm>
              <a:prstGeom prst="triangle">
                <a:avLst>
                  <a:gd name="adj" fmla="val 10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 name="Google Shape;533;p91">
                <a:extLst>
                  <a:ext uri="{FF2B5EF4-FFF2-40B4-BE49-F238E27FC236}">
                    <a16:creationId xmlns:a16="http://schemas.microsoft.com/office/drawing/2014/main" id="{6D164970-F2A1-1D5F-1EC8-36F375FA2866}"/>
                  </a:ext>
                </a:extLst>
              </p:cNvPr>
              <p:cNvSpPr/>
              <p:nvPr/>
            </p:nvSpPr>
            <p:spPr>
              <a:xfrm rot="4868179">
                <a:off x="1744579" y="3041725"/>
                <a:ext cx="842844" cy="1703772"/>
              </a:xfrm>
              <a:prstGeom prst="triangle">
                <a:avLst>
                  <a:gd name="adj" fmla="val 90776"/>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 name="Google Shape;534;p91">
                <a:extLst>
                  <a:ext uri="{FF2B5EF4-FFF2-40B4-BE49-F238E27FC236}">
                    <a16:creationId xmlns:a16="http://schemas.microsoft.com/office/drawing/2014/main" id="{2F4FF460-7954-14C0-9F26-F269BD5ABA77}"/>
                  </a:ext>
                </a:extLst>
              </p:cNvPr>
              <p:cNvSpPr/>
              <p:nvPr/>
            </p:nvSpPr>
            <p:spPr>
              <a:xfrm rot="6376210">
                <a:off x="3056629" y="932102"/>
                <a:ext cx="828792" cy="1601904"/>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536;p91">
                <a:extLst>
                  <a:ext uri="{FF2B5EF4-FFF2-40B4-BE49-F238E27FC236}">
                    <a16:creationId xmlns:a16="http://schemas.microsoft.com/office/drawing/2014/main" id="{1388246A-4DE8-FB80-9792-58817BA05D5B}"/>
                  </a:ext>
                </a:extLst>
              </p:cNvPr>
              <p:cNvSpPr/>
              <p:nvPr/>
            </p:nvSpPr>
            <p:spPr>
              <a:xfrm>
                <a:off x="304742" y="2323548"/>
                <a:ext cx="1459500" cy="1013075"/>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1"/>
                    </a:solidFill>
                    <a:latin typeface="Poppins"/>
                    <a:ea typeface="Poppins"/>
                    <a:cs typeface="Poppins"/>
                    <a:sym typeface="Poppins"/>
                  </a:rPr>
                  <a:t>● PM Checklist</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Maximo Service Request Workflow</a:t>
                </a:r>
                <a:endParaRPr sz="1200" dirty="0">
                  <a:solidFill>
                    <a:schemeClr val="lt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950" dirty="0">
                  <a:solidFill>
                    <a:schemeClr val="lt1"/>
                  </a:solidFill>
                  <a:latin typeface="Poppins"/>
                  <a:ea typeface="Poppins"/>
                  <a:cs typeface="Poppins"/>
                  <a:sym typeface="Poppins"/>
                </a:endParaRPr>
              </a:p>
              <a:p>
                <a:pPr marL="0" lvl="0" indent="0" algn="l" rtl="0">
                  <a:spcBef>
                    <a:spcPts val="0"/>
                  </a:spcBef>
                  <a:spcAft>
                    <a:spcPts val="0"/>
                  </a:spcAft>
                  <a:buNone/>
                </a:pPr>
                <a:endParaRPr sz="950" dirty="0">
                  <a:solidFill>
                    <a:schemeClr val="lt1"/>
                  </a:solidFill>
                  <a:latin typeface="Poppins"/>
                  <a:ea typeface="Poppins"/>
                  <a:cs typeface="Poppins"/>
                  <a:sym typeface="Poppins"/>
                </a:endParaRPr>
              </a:p>
            </p:txBody>
          </p:sp>
          <p:sp>
            <p:nvSpPr>
              <p:cNvPr id="21" name="Google Shape;537;p91">
                <a:extLst>
                  <a:ext uri="{FF2B5EF4-FFF2-40B4-BE49-F238E27FC236}">
                    <a16:creationId xmlns:a16="http://schemas.microsoft.com/office/drawing/2014/main" id="{8A8D10BB-86E0-D643-34F7-438B35ABC082}"/>
                  </a:ext>
                </a:extLst>
              </p:cNvPr>
              <p:cNvSpPr/>
              <p:nvPr/>
            </p:nvSpPr>
            <p:spPr>
              <a:xfrm>
                <a:off x="341936" y="3523147"/>
                <a:ext cx="1598744" cy="1075972"/>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1"/>
                    </a:solidFill>
                    <a:latin typeface="Poppins"/>
                    <a:ea typeface="Poppins"/>
                    <a:cs typeface="Poppins"/>
                    <a:sym typeface="Poppins"/>
                  </a:rPr>
                  <a:t>● Available Funding Total Cost of Ownership</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Tolerable Risk, </a:t>
                </a:r>
                <a:endParaRPr sz="1200" dirty="0">
                  <a:solidFill>
                    <a:schemeClr val="lt1"/>
                  </a:solidFill>
                  <a:latin typeface="Poppins"/>
                  <a:ea typeface="Poppins"/>
                  <a:cs typeface="Poppins"/>
                  <a:sym typeface="Poppins"/>
                </a:endParaRPr>
              </a:p>
            </p:txBody>
          </p:sp>
          <p:sp>
            <p:nvSpPr>
              <p:cNvPr id="22" name="Google Shape;538;p91">
                <a:extLst>
                  <a:ext uri="{FF2B5EF4-FFF2-40B4-BE49-F238E27FC236}">
                    <a16:creationId xmlns:a16="http://schemas.microsoft.com/office/drawing/2014/main" id="{81541C58-55EF-5FA2-270D-4AAF2C422436}"/>
                  </a:ext>
                </a:extLst>
              </p:cNvPr>
              <p:cNvSpPr/>
              <p:nvPr/>
            </p:nvSpPr>
            <p:spPr>
              <a:xfrm>
                <a:off x="546202" y="852327"/>
                <a:ext cx="2505307" cy="1194783"/>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1"/>
                    </a:solidFill>
                    <a:latin typeface="Poppins"/>
                    <a:ea typeface="Poppins"/>
                    <a:cs typeface="Poppins"/>
                    <a:sym typeface="Poppins"/>
                  </a:rPr>
                  <a:t>● Building &amp; System Assessments</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Space Usage Assessment</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Academic Program Assessments (Viability) </a:t>
                </a:r>
                <a:endParaRPr sz="1200" dirty="0">
                  <a:solidFill>
                    <a:schemeClr val="lt1"/>
                  </a:solidFill>
                  <a:latin typeface="Poppins"/>
                  <a:ea typeface="Poppins"/>
                  <a:cs typeface="Poppins"/>
                  <a:sym typeface="Poppins"/>
                </a:endParaRPr>
              </a:p>
            </p:txBody>
          </p:sp>
        </p:grpSp>
        <p:sp>
          <p:nvSpPr>
            <p:cNvPr id="23" name="Google Shape;535;p91">
              <a:extLst>
                <a:ext uri="{FF2B5EF4-FFF2-40B4-BE49-F238E27FC236}">
                  <a16:creationId xmlns:a16="http://schemas.microsoft.com/office/drawing/2014/main" id="{AD6757ED-3520-8A9D-A282-EAC3E034DBCB}"/>
                </a:ext>
              </a:extLst>
            </p:cNvPr>
            <p:cNvSpPr/>
            <p:nvPr/>
          </p:nvSpPr>
          <p:spPr>
            <a:xfrm>
              <a:off x="7407400" y="3033350"/>
              <a:ext cx="1693200" cy="1093137"/>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1"/>
                  </a:solidFill>
                  <a:latin typeface="Poppins"/>
                  <a:ea typeface="Poppins"/>
                  <a:cs typeface="Poppins"/>
                  <a:sym typeface="Poppins"/>
                </a:rPr>
                <a:t>● Redundancy </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Reliability</a:t>
              </a:r>
              <a:endParaRPr sz="1200" dirty="0">
                <a:solidFill>
                  <a:schemeClr val="lt1"/>
                </a:solidFill>
                <a:latin typeface="Poppins"/>
                <a:ea typeface="Poppins"/>
                <a:cs typeface="Poppins"/>
                <a:sym typeface="Poppins"/>
              </a:endParaRPr>
            </a:p>
            <a:p>
              <a:pPr marL="0" lvl="0" indent="0" algn="l" rtl="0">
                <a:spcBef>
                  <a:spcPts val="0"/>
                </a:spcBef>
                <a:spcAft>
                  <a:spcPts val="0"/>
                </a:spcAft>
                <a:buNone/>
              </a:pPr>
              <a:r>
                <a:rPr lang="en" sz="1200" dirty="0">
                  <a:solidFill>
                    <a:schemeClr val="lt1"/>
                  </a:solidFill>
                  <a:latin typeface="Poppins"/>
                  <a:ea typeface="Poppins"/>
                  <a:cs typeface="Poppins"/>
                  <a:sym typeface="Poppins"/>
                </a:rPr>
                <a:t>● Recoverability</a:t>
              </a:r>
              <a:endParaRPr sz="1200" dirty="0">
                <a:solidFill>
                  <a:schemeClr val="lt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200" dirty="0">
                  <a:solidFill>
                    <a:schemeClr val="lt1"/>
                  </a:solidFill>
                  <a:latin typeface="Poppins"/>
                  <a:ea typeface="Poppins"/>
                  <a:cs typeface="Poppins"/>
                  <a:sym typeface="Poppins"/>
                </a:rPr>
                <a:t>● Level of intervention…</a:t>
              </a:r>
              <a:endParaRPr sz="1200" dirty="0">
                <a:solidFill>
                  <a:schemeClr val="lt1"/>
                </a:solidFill>
                <a:highlight>
                  <a:srgbClr val="FFD966"/>
                </a:highlight>
                <a:latin typeface="Poppins"/>
                <a:ea typeface="Poppins"/>
                <a:cs typeface="Poppins"/>
                <a:sym typeface="Poppins"/>
              </a:endParaRPr>
            </a:p>
          </p:txBody>
        </p:sp>
      </p:grpSp>
    </p:spTree>
    <p:extLst>
      <p:ext uri="{BB962C8B-B14F-4D97-AF65-F5344CB8AC3E}">
        <p14:creationId xmlns:p14="http://schemas.microsoft.com/office/powerpoint/2010/main" val="3509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3329-8D4B-C540-1306-EE00E807C2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1AA312-3DD7-2D0B-6034-499D3D191B1A}"/>
              </a:ext>
            </a:extLst>
          </p:cNvPr>
          <p:cNvSpPr>
            <a:spLocks noGrp="1"/>
          </p:cNvSpPr>
          <p:nvPr>
            <p:ph type="sldNum" sz="quarter" idx="12"/>
          </p:nvPr>
        </p:nvSpPr>
        <p:spPr/>
        <p:txBody>
          <a:bodyPr/>
          <a:lstStyle/>
          <a:p>
            <a:fld id="{6315554C-9387-4378-80C2-5F7076CAC952}" type="slidenum">
              <a:rPr lang="en-US" smtClean="0"/>
              <a:t>14</a:t>
            </a:fld>
            <a:endParaRPr lang="en-US"/>
          </a:p>
        </p:txBody>
      </p:sp>
      <p:sp>
        <p:nvSpPr>
          <p:cNvPr id="3" name="Text Placeholder 2">
            <a:extLst>
              <a:ext uri="{FF2B5EF4-FFF2-40B4-BE49-F238E27FC236}">
                <a16:creationId xmlns:a16="http://schemas.microsoft.com/office/drawing/2014/main" id="{3FDF59D1-F871-65DB-4CF5-490134F6817C}"/>
              </a:ext>
            </a:extLst>
          </p:cNvPr>
          <p:cNvSpPr>
            <a:spLocks noGrp="1"/>
          </p:cNvSpPr>
          <p:nvPr>
            <p:ph type="body" sz="quarter" idx="13"/>
          </p:nvPr>
        </p:nvSpPr>
        <p:spPr>
          <a:xfrm>
            <a:off x="97060" y="933206"/>
            <a:ext cx="8949879" cy="5791200"/>
          </a:xfrm>
        </p:spPr>
        <p:txBody>
          <a:bodyPr>
            <a:normAutofit/>
          </a:bodyPr>
          <a:lstStyle/>
          <a:p>
            <a:pPr marL="0" indent="0">
              <a:buNone/>
            </a:pPr>
            <a:r>
              <a:rPr lang="en-US" b="1" dirty="0">
                <a:solidFill>
                  <a:srgbClr val="C00000"/>
                </a:solidFill>
              </a:rPr>
              <a:t>Learning Systems: </a:t>
            </a:r>
            <a:r>
              <a:rPr lang="en-US" sz="2400" dirty="0"/>
              <a:t>feedback loops for continual improvement </a:t>
            </a:r>
          </a:p>
          <a:p>
            <a:pPr marL="457200" lvl="0" indent="-292100">
              <a:lnSpc>
                <a:spcPct val="115000"/>
              </a:lnSpc>
              <a:spcBef>
                <a:spcPts val="1200"/>
              </a:spcBef>
              <a:buClr>
                <a:schemeClr val="dk1"/>
              </a:buClr>
              <a:buSzPts val="1000"/>
              <a:buFont typeface="Poppins"/>
              <a:buChar char="●"/>
            </a:pPr>
            <a:r>
              <a:rPr lang="en-US" sz="2400" b="1" dirty="0">
                <a:solidFill>
                  <a:schemeClr val="dk1"/>
                </a:solidFill>
                <a:latin typeface="Times" panose="02020603050405020304" pitchFamily="18" charset="0"/>
                <a:ea typeface="Poppins"/>
                <a:cs typeface="Times" panose="02020603050405020304" pitchFamily="18" charset="0"/>
                <a:sym typeface="Poppins"/>
              </a:rPr>
              <a:t>Formal Learning</a:t>
            </a:r>
            <a:r>
              <a:rPr lang="en-US" sz="2400" dirty="0">
                <a:solidFill>
                  <a:schemeClr val="dk1"/>
                </a:solidFill>
                <a:latin typeface="Times" panose="02020603050405020304" pitchFamily="18" charset="0"/>
                <a:ea typeface="Poppins"/>
                <a:cs typeface="Times" panose="02020603050405020304" pitchFamily="18" charset="0"/>
                <a:sym typeface="Poppins"/>
              </a:rPr>
              <a:t>:</a:t>
            </a:r>
          </a:p>
          <a:p>
            <a:pPr marL="914400" lvl="1" indent="-292100">
              <a:lnSpc>
                <a:spcPct val="115000"/>
              </a:lnSpc>
              <a:spcBef>
                <a:spcPts val="0"/>
              </a:spcBef>
              <a:buClr>
                <a:schemeClr val="dk1"/>
              </a:buClr>
              <a:buSzPts val="1000"/>
              <a:buFont typeface="Poppins"/>
              <a:buChar char="○"/>
            </a:pPr>
            <a:r>
              <a:rPr lang="en-US" sz="2000" dirty="0">
                <a:solidFill>
                  <a:schemeClr val="dk1"/>
                </a:solidFill>
                <a:latin typeface="Times" panose="02020603050405020304" pitchFamily="18" charset="0"/>
                <a:ea typeface="Poppins"/>
                <a:cs typeface="Times" panose="02020603050405020304" pitchFamily="18" charset="0"/>
                <a:sym typeface="Poppins"/>
              </a:rPr>
              <a:t>Knowledge Management, Cross Functional Teams, Professional Development Series: </a:t>
            </a:r>
            <a:endParaRPr lang="en-US" sz="2000" dirty="0">
              <a:solidFill>
                <a:schemeClr val="dk1"/>
              </a:solidFill>
              <a:highlight>
                <a:srgbClr val="FFFFFF"/>
              </a:highlight>
              <a:latin typeface="Times" panose="02020603050405020304" pitchFamily="18" charset="0"/>
              <a:ea typeface="Poppins"/>
              <a:cs typeface="Times" panose="02020603050405020304" pitchFamily="18" charset="0"/>
              <a:sym typeface="Poppins"/>
            </a:endParaRPr>
          </a:p>
          <a:p>
            <a:pPr marL="457200" lvl="0" indent="-292100">
              <a:lnSpc>
                <a:spcPct val="115000"/>
              </a:lnSpc>
              <a:spcBef>
                <a:spcPts val="0"/>
              </a:spcBef>
              <a:buClr>
                <a:schemeClr val="dk1"/>
              </a:buClr>
              <a:buSzPts val="1000"/>
              <a:buFont typeface="Poppins"/>
              <a:buChar char="●"/>
            </a:pPr>
            <a:r>
              <a:rPr lang="en-US" sz="2400" b="1" dirty="0">
                <a:solidFill>
                  <a:schemeClr val="dk1"/>
                </a:solidFill>
                <a:latin typeface="Times" panose="02020603050405020304" pitchFamily="18" charset="0"/>
                <a:ea typeface="Poppins"/>
                <a:cs typeface="Times" panose="02020603050405020304" pitchFamily="18" charset="0"/>
                <a:sym typeface="Poppins"/>
              </a:rPr>
              <a:t>Informal Learning</a:t>
            </a:r>
            <a:r>
              <a:rPr lang="en-US" sz="2400" dirty="0">
                <a:solidFill>
                  <a:schemeClr val="dk1"/>
                </a:solidFill>
                <a:latin typeface="Times" panose="02020603050405020304" pitchFamily="18" charset="0"/>
                <a:ea typeface="Poppins"/>
                <a:cs typeface="Times" panose="02020603050405020304" pitchFamily="18" charset="0"/>
                <a:sym typeface="Poppins"/>
              </a:rPr>
              <a:t>:</a:t>
            </a:r>
          </a:p>
          <a:p>
            <a:pPr marL="914400" lvl="1" indent="-292100">
              <a:lnSpc>
                <a:spcPct val="115000"/>
              </a:lnSpc>
              <a:spcBef>
                <a:spcPts val="0"/>
              </a:spcBef>
              <a:buClr>
                <a:schemeClr val="dk1"/>
              </a:buClr>
              <a:buSzPts val="1000"/>
              <a:buFont typeface="Poppins"/>
              <a:buChar char="○"/>
            </a:pPr>
            <a:r>
              <a:rPr lang="en-US" sz="2000" dirty="0">
                <a:solidFill>
                  <a:schemeClr val="dk1"/>
                </a:solidFill>
                <a:latin typeface="Times" panose="02020603050405020304" pitchFamily="18" charset="0"/>
                <a:ea typeface="Poppins"/>
                <a:cs typeface="Times" panose="02020603050405020304" pitchFamily="18" charset="0"/>
                <a:sym typeface="Poppins"/>
              </a:rPr>
              <a:t>Networking Series &amp; Communications, Feedback on Mission Moments: </a:t>
            </a:r>
          </a:p>
          <a:p>
            <a:pPr marL="457200" lvl="0" indent="-292100">
              <a:lnSpc>
                <a:spcPct val="115000"/>
              </a:lnSpc>
              <a:spcBef>
                <a:spcPts val="0"/>
              </a:spcBef>
              <a:buClr>
                <a:schemeClr val="dk1"/>
              </a:buClr>
              <a:buSzPts val="1000"/>
              <a:buFont typeface="Poppins"/>
              <a:buChar char="●"/>
            </a:pPr>
            <a:r>
              <a:rPr lang="en-US" sz="2400" b="1" dirty="0">
                <a:solidFill>
                  <a:schemeClr val="dk1"/>
                </a:solidFill>
                <a:latin typeface="Times" panose="02020603050405020304" pitchFamily="18" charset="0"/>
                <a:ea typeface="Poppins"/>
                <a:cs typeface="Times" panose="02020603050405020304" pitchFamily="18" charset="0"/>
                <a:sym typeface="Poppins"/>
              </a:rPr>
              <a:t>Metrics Dashboard: </a:t>
            </a:r>
            <a:r>
              <a:rPr lang="en-US" sz="2000" dirty="0">
                <a:solidFill>
                  <a:schemeClr val="dk1"/>
                </a:solidFill>
                <a:latin typeface="Times" panose="02020603050405020304" pitchFamily="18" charset="0"/>
                <a:ea typeface="Poppins"/>
                <a:cs typeface="Times" panose="02020603050405020304" pitchFamily="18" charset="0"/>
                <a:sym typeface="Poppins"/>
              </a:rPr>
              <a:t>(Quantitative &amp; Qualitative Measurements)</a:t>
            </a:r>
          </a:p>
          <a:p>
            <a:pPr marL="1022350" lvl="1" indent="-342900">
              <a:lnSpc>
                <a:spcPct val="115000"/>
              </a:lnSpc>
              <a:spcBef>
                <a:spcPts val="0"/>
              </a:spcBef>
              <a:buClr>
                <a:schemeClr val="dk1"/>
              </a:buClr>
              <a:buSzPts val="1000"/>
              <a:buFont typeface="Courier New" panose="02070309020205020404" pitchFamily="49" charset="0"/>
              <a:buChar char="o"/>
            </a:pPr>
            <a:r>
              <a:rPr lang="en-US" sz="2000" dirty="0">
                <a:solidFill>
                  <a:schemeClr val="dk1"/>
                </a:solidFill>
                <a:latin typeface="Times" panose="02020603050405020304" pitchFamily="18" charset="0"/>
                <a:ea typeface="Poppins"/>
                <a:cs typeface="Times" panose="02020603050405020304" pitchFamily="18" charset="0"/>
                <a:sym typeface="Poppins"/>
              </a:rPr>
              <a:t>Measuring Capacity Systems, Measuring Bridges, Measuring Learning Systems, Internal Marketing Systems, (What is the data telling us?)</a:t>
            </a:r>
          </a:p>
          <a:p>
            <a:pPr marL="457200" lvl="0" indent="-292100">
              <a:lnSpc>
                <a:spcPct val="115000"/>
              </a:lnSpc>
              <a:spcBef>
                <a:spcPts val="0"/>
              </a:spcBef>
              <a:buClr>
                <a:schemeClr val="dk1"/>
              </a:buClr>
              <a:buSzPts val="1000"/>
              <a:buFont typeface="Poppins"/>
              <a:buChar char="●"/>
            </a:pPr>
            <a:r>
              <a:rPr lang="en-US" sz="2400" b="1" dirty="0">
                <a:solidFill>
                  <a:schemeClr val="dk1"/>
                </a:solidFill>
                <a:latin typeface="Times" panose="02020603050405020304" pitchFamily="18" charset="0"/>
                <a:ea typeface="Poppins"/>
                <a:cs typeface="Times" panose="02020603050405020304" pitchFamily="18" charset="0"/>
                <a:sym typeface="Poppins"/>
              </a:rPr>
              <a:t>Internal Marketing Systems:</a:t>
            </a:r>
          </a:p>
          <a:p>
            <a:pPr marL="914400" lvl="1" indent="-292100">
              <a:lnSpc>
                <a:spcPct val="115000"/>
              </a:lnSpc>
              <a:spcBef>
                <a:spcPts val="0"/>
              </a:spcBef>
              <a:buClr>
                <a:schemeClr val="dk1"/>
              </a:buClr>
              <a:buSzPts val="1000"/>
              <a:buFont typeface="Poppins"/>
              <a:buChar char="○"/>
            </a:pPr>
            <a:r>
              <a:rPr lang="en-US" sz="1900" dirty="0">
                <a:solidFill>
                  <a:schemeClr val="dk1"/>
                </a:solidFill>
                <a:latin typeface="Times" panose="02020603050405020304" pitchFamily="18" charset="0"/>
                <a:ea typeface="Poppins"/>
                <a:cs typeface="Times" panose="02020603050405020304" pitchFamily="18" charset="0"/>
                <a:sym typeface="Poppins"/>
              </a:rPr>
              <a:t>Culture Building – Sharing and promoting a common understanding  Changing Mental Models </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6536323C-84A1-2627-A816-55FE017D365F}"/>
              </a:ext>
            </a:extLst>
          </p:cNvPr>
          <p:cNvSpPr>
            <a:spLocks noGrp="1"/>
          </p:cNvSpPr>
          <p:nvPr>
            <p:ph type="title"/>
          </p:nvPr>
        </p:nvSpPr>
        <p:spPr>
          <a:xfrm>
            <a:off x="233172" y="381000"/>
            <a:ext cx="8677656" cy="685800"/>
          </a:xfrm>
        </p:spPr>
        <p:txBody>
          <a:bodyPr>
            <a:normAutofit/>
          </a:bodyPr>
          <a:lstStyle/>
          <a:p>
            <a:r>
              <a:rPr lang="en-US" dirty="0"/>
              <a:t>Example: Capital Planning with Purpose</a:t>
            </a:r>
          </a:p>
        </p:txBody>
      </p:sp>
    </p:spTree>
    <p:extLst>
      <p:ext uri="{BB962C8B-B14F-4D97-AF65-F5344CB8AC3E}">
        <p14:creationId xmlns:p14="http://schemas.microsoft.com/office/powerpoint/2010/main" val="11824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8CDEFD-E0E6-460A-F69E-A63F63DA4BC7}"/>
              </a:ext>
            </a:extLst>
          </p:cNvPr>
          <p:cNvSpPr>
            <a:spLocks noGrp="1"/>
          </p:cNvSpPr>
          <p:nvPr>
            <p:ph type="sldNum" sz="quarter" idx="12"/>
          </p:nvPr>
        </p:nvSpPr>
        <p:spPr/>
        <p:txBody>
          <a:bodyPr/>
          <a:lstStyle/>
          <a:p>
            <a:fld id="{6315554C-9387-4378-80C2-5F7076CAC952}" type="slidenum">
              <a:rPr lang="en-US" smtClean="0"/>
              <a:t>15</a:t>
            </a:fld>
            <a:endParaRPr lang="en-US"/>
          </a:p>
        </p:txBody>
      </p:sp>
      <p:sp>
        <p:nvSpPr>
          <p:cNvPr id="4" name="Title 3">
            <a:extLst>
              <a:ext uri="{FF2B5EF4-FFF2-40B4-BE49-F238E27FC236}">
                <a16:creationId xmlns:a16="http://schemas.microsoft.com/office/drawing/2014/main" id="{64D963B0-8B08-CF69-8D28-83EBE0B64893}"/>
              </a:ext>
            </a:extLst>
          </p:cNvPr>
          <p:cNvSpPr>
            <a:spLocks noGrp="1"/>
          </p:cNvSpPr>
          <p:nvPr>
            <p:ph type="title"/>
          </p:nvPr>
        </p:nvSpPr>
        <p:spPr>
          <a:xfrm>
            <a:off x="122698" y="265357"/>
            <a:ext cx="8898603" cy="685800"/>
          </a:xfrm>
        </p:spPr>
        <p:txBody>
          <a:bodyPr>
            <a:normAutofit fontScale="90000"/>
          </a:bodyPr>
          <a:lstStyle/>
          <a:p>
            <a:r>
              <a:rPr lang="en-US" dirty="0"/>
              <a:t>Example: Learning System within Execution Capacity </a:t>
            </a:r>
          </a:p>
        </p:txBody>
      </p:sp>
      <p:grpSp>
        <p:nvGrpSpPr>
          <p:cNvPr id="5" name="Group 4">
            <a:extLst>
              <a:ext uri="{FF2B5EF4-FFF2-40B4-BE49-F238E27FC236}">
                <a16:creationId xmlns:a16="http://schemas.microsoft.com/office/drawing/2014/main" id="{675EEE1D-3F89-DBED-9444-1623969A958D}"/>
              </a:ext>
            </a:extLst>
          </p:cNvPr>
          <p:cNvGrpSpPr/>
          <p:nvPr/>
        </p:nvGrpSpPr>
        <p:grpSpPr>
          <a:xfrm>
            <a:off x="61283" y="1054359"/>
            <a:ext cx="9082717" cy="5481997"/>
            <a:chOff x="61283" y="1021905"/>
            <a:chExt cx="9082717" cy="4406876"/>
          </a:xfrm>
        </p:grpSpPr>
        <p:sp>
          <p:nvSpPr>
            <p:cNvPr id="6" name="Google Shape;641;p103">
              <a:extLst>
                <a:ext uri="{FF2B5EF4-FFF2-40B4-BE49-F238E27FC236}">
                  <a16:creationId xmlns:a16="http://schemas.microsoft.com/office/drawing/2014/main" id="{1B5DA097-618B-9010-0CB4-CF168D54BF47}"/>
                </a:ext>
              </a:extLst>
            </p:cNvPr>
            <p:cNvSpPr/>
            <p:nvPr/>
          </p:nvSpPr>
          <p:spPr>
            <a:xfrm>
              <a:off x="2292516" y="1021905"/>
              <a:ext cx="4864458" cy="3942900"/>
            </a:xfrm>
            <a:prstGeom prst="roundRect">
              <a:avLst>
                <a:gd name="adj" fmla="val 16667"/>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latin typeface="Poppins"/>
                  <a:ea typeface="Poppins"/>
                  <a:cs typeface="Poppins"/>
                  <a:sym typeface="Poppins"/>
                </a:rPr>
                <a:t>Execution System</a:t>
              </a:r>
            </a:p>
            <a:p>
              <a:pPr marL="0" lvl="0" indent="0" algn="ctr" rtl="0">
                <a:spcBef>
                  <a:spcPts val="0"/>
                </a:spcBef>
                <a:spcAft>
                  <a:spcPts val="0"/>
                </a:spcAft>
                <a:buNone/>
              </a:pPr>
              <a:r>
                <a:rPr lang="en" sz="1600" b="1" dirty="0">
                  <a:solidFill>
                    <a:schemeClr val="lt1"/>
                  </a:solidFill>
                  <a:latin typeface="Poppins"/>
                  <a:ea typeface="Poppins"/>
                  <a:cs typeface="Poppins"/>
                  <a:sym typeface="Poppins"/>
                </a:rPr>
                <a:t>Learning System Overview</a:t>
              </a:r>
              <a:endParaRPr sz="1600" b="1" dirty="0">
                <a:solidFill>
                  <a:schemeClr val="lt1"/>
                </a:solidFill>
                <a:latin typeface="Poppins"/>
                <a:ea typeface="Poppins"/>
                <a:cs typeface="Poppins"/>
                <a:sym typeface="Poppins"/>
              </a:endParaRPr>
            </a:p>
            <a:p>
              <a:pPr marL="0" lvl="0" indent="0" algn="l" rtl="0">
                <a:spcBef>
                  <a:spcPts val="0"/>
                </a:spcBef>
                <a:spcAft>
                  <a:spcPts val="0"/>
                </a:spcAft>
                <a:buNone/>
              </a:pPr>
              <a:endParaRPr dirty="0">
                <a:latin typeface="Poppins"/>
                <a:ea typeface="Poppins"/>
                <a:cs typeface="Poppins"/>
                <a:sym typeface="Poppins"/>
              </a:endParaRPr>
            </a:p>
          </p:txBody>
        </p:sp>
        <p:sp>
          <p:nvSpPr>
            <p:cNvPr id="7" name="Google Shape;642;p103">
              <a:extLst>
                <a:ext uri="{FF2B5EF4-FFF2-40B4-BE49-F238E27FC236}">
                  <a16:creationId xmlns:a16="http://schemas.microsoft.com/office/drawing/2014/main" id="{2361443D-5E63-0304-0703-7E2BEC2FA880}"/>
                </a:ext>
              </a:extLst>
            </p:cNvPr>
            <p:cNvSpPr/>
            <p:nvPr/>
          </p:nvSpPr>
          <p:spPr>
            <a:xfrm>
              <a:off x="3066067" y="1745225"/>
              <a:ext cx="3409658" cy="2817300"/>
            </a:xfrm>
            <a:prstGeom prst="ellipse">
              <a:avLst/>
            </a:prstGeom>
            <a:solidFill>
              <a:srgbClr val="55555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3;p103">
              <a:extLst>
                <a:ext uri="{FF2B5EF4-FFF2-40B4-BE49-F238E27FC236}">
                  <a16:creationId xmlns:a16="http://schemas.microsoft.com/office/drawing/2014/main" id="{A8B0F786-D6AF-0F64-BF63-4BAB58334BAB}"/>
                </a:ext>
              </a:extLst>
            </p:cNvPr>
            <p:cNvSpPr/>
            <p:nvPr/>
          </p:nvSpPr>
          <p:spPr>
            <a:xfrm>
              <a:off x="3052725" y="2262975"/>
              <a:ext cx="15315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Formal Learning</a:t>
              </a:r>
              <a:endParaRPr sz="1400" dirty="0">
                <a:solidFill>
                  <a:schemeClr val="lt1"/>
                </a:solidFill>
                <a:latin typeface="Poppins"/>
                <a:ea typeface="Poppins"/>
                <a:cs typeface="Poppins"/>
                <a:sym typeface="Poppins"/>
              </a:endParaRPr>
            </a:p>
          </p:txBody>
        </p:sp>
        <p:sp>
          <p:nvSpPr>
            <p:cNvPr id="9" name="Google Shape;644;p103">
              <a:extLst>
                <a:ext uri="{FF2B5EF4-FFF2-40B4-BE49-F238E27FC236}">
                  <a16:creationId xmlns:a16="http://schemas.microsoft.com/office/drawing/2014/main" id="{146334CF-CD40-5ABC-2E2B-94560342ECF7}"/>
                </a:ext>
              </a:extLst>
            </p:cNvPr>
            <p:cNvSpPr/>
            <p:nvPr/>
          </p:nvSpPr>
          <p:spPr>
            <a:xfrm>
              <a:off x="2435625" y="3392325"/>
              <a:ext cx="21486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Culture Building</a:t>
              </a:r>
              <a:endParaRPr sz="1400" dirty="0">
                <a:solidFill>
                  <a:schemeClr val="lt1"/>
                </a:solidFill>
                <a:latin typeface="Poppins"/>
                <a:ea typeface="Poppins"/>
                <a:cs typeface="Poppins"/>
                <a:sym typeface="Poppins"/>
              </a:endParaRPr>
            </a:p>
          </p:txBody>
        </p:sp>
        <p:sp>
          <p:nvSpPr>
            <p:cNvPr id="10" name="Google Shape;645;p103">
              <a:extLst>
                <a:ext uri="{FF2B5EF4-FFF2-40B4-BE49-F238E27FC236}">
                  <a16:creationId xmlns:a16="http://schemas.microsoft.com/office/drawing/2014/main" id="{C5B69F6F-E10D-4925-209F-CCA483D28423}"/>
                </a:ext>
              </a:extLst>
            </p:cNvPr>
            <p:cNvSpPr/>
            <p:nvPr/>
          </p:nvSpPr>
          <p:spPr>
            <a:xfrm>
              <a:off x="5283225" y="3392325"/>
              <a:ext cx="16932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Informal Learning</a:t>
              </a:r>
              <a:endParaRPr sz="1400" dirty="0">
                <a:solidFill>
                  <a:schemeClr val="lt1"/>
                </a:solidFill>
                <a:latin typeface="Poppins"/>
                <a:ea typeface="Poppins"/>
                <a:cs typeface="Poppins"/>
                <a:sym typeface="Poppins"/>
              </a:endParaRPr>
            </a:p>
          </p:txBody>
        </p:sp>
        <p:sp>
          <p:nvSpPr>
            <p:cNvPr id="11" name="Google Shape;646;p103">
              <a:extLst>
                <a:ext uri="{FF2B5EF4-FFF2-40B4-BE49-F238E27FC236}">
                  <a16:creationId xmlns:a16="http://schemas.microsoft.com/office/drawing/2014/main" id="{7B2DD021-D0EB-70E1-08B4-19BDCCBBDFF6}"/>
                </a:ext>
              </a:extLst>
            </p:cNvPr>
            <p:cNvSpPr/>
            <p:nvPr/>
          </p:nvSpPr>
          <p:spPr>
            <a:xfrm>
              <a:off x="5283227" y="2091440"/>
              <a:ext cx="1693200" cy="464400"/>
            </a:xfrm>
            <a:prstGeom prst="roundRect">
              <a:avLst>
                <a:gd name="adj" fmla="val 16667"/>
              </a:avLst>
            </a:prstGeom>
            <a:solidFill>
              <a:srgbClr val="A3192E"/>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400" dirty="0">
                  <a:solidFill>
                    <a:schemeClr val="lt1"/>
                  </a:solidFill>
                  <a:latin typeface="Poppins"/>
                  <a:ea typeface="Poppins"/>
                  <a:cs typeface="Poppins"/>
                  <a:sym typeface="Poppins"/>
                </a:rPr>
                <a:t>Metrics Dashboard</a:t>
              </a:r>
              <a:endParaRPr sz="1400" dirty="0">
                <a:solidFill>
                  <a:schemeClr val="lt1"/>
                </a:solidFill>
                <a:latin typeface="Poppins"/>
                <a:ea typeface="Poppins"/>
                <a:cs typeface="Poppins"/>
                <a:sym typeface="Poppins"/>
              </a:endParaRPr>
            </a:p>
          </p:txBody>
        </p:sp>
        <p:sp>
          <p:nvSpPr>
            <p:cNvPr id="12" name="Google Shape;647;p103">
              <a:extLst>
                <a:ext uri="{FF2B5EF4-FFF2-40B4-BE49-F238E27FC236}">
                  <a16:creationId xmlns:a16="http://schemas.microsoft.com/office/drawing/2014/main" id="{EFE3BAF1-D54D-DCEC-7523-C783EC388388}"/>
                </a:ext>
              </a:extLst>
            </p:cNvPr>
            <p:cNvSpPr/>
            <p:nvPr/>
          </p:nvSpPr>
          <p:spPr>
            <a:xfrm>
              <a:off x="536386" y="4757381"/>
              <a:ext cx="1459500" cy="671400"/>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1"/>
                  </a:solidFill>
                  <a:latin typeface="Poppins"/>
                  <a:ea typeface="Poppins"/>
                  <a:cs typeface="Poppins"/>
                  <a:sym typeface="Poppins"/>
                </a:rPr>
                <a:t>Key Metrics</a:t>
              </a:r>
              <a:endParaRPr sz="1100" dirty="0">
                <a:solidFill>
                  <a:schemeClr val="lt1"/>
                </a:solidFill>
                <a:latin typeface="Poppins"/>
                <a:ea typeface="Poppins"/>
                <a:cs typeface="Poppins"/>
                <a:sym typeface="Poppins"/>
              </a:endParaRPr>
            </a:p>
          </p:txBody>
        </p:sp>
        <p:sp>
          <p:nvSpPr>
            <p:cNvPr id="13" name="Google Shape;651;p103">
              <a:extLst>
                <a:ext uri="{FF2B5EF4-FFF2-40B4-BE49-F238E27FC236}">
                  <a16:creationId xmlns:a16="http://schemas.microsoft.com/office/drawing/2014/main" id="{95A4A5DE-8B64-13C3-481F-54A207CF78A3}"/>
                </a:ext>
              </a:extLst>
            </p:cNvPr>
            <p:cNvSpPr/>
            <p:nvPr/>
          </p:nvSpPr>
          <p:spPr>
            <a:xfrm rot="7484305">
              <a:off x="1868366" y="866568"/>
              <a:ext cx="955021" cy="1924992"/>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 name="Google Shape;652;p103">
              <a:extLst>
                <a:ext uri="{FF2B5EF4-FFF2-40B4-BE49-F238E27FC236}">
                  <a16:creationId xmlns:a16="http://schemas.microsoft.com/office/drawing/2014/main" id="{28550659-610D-64FE-4C48-E06EEA286840}"/>
                </a:ext>
              </a:extLst>
            </p:cNvPr>
            <p:cNvSpPr/>
            <p:nvPr/>
          </p:nvSpPr>
          <p:spPr>
            <a:xfrm>
              <a:off x="134071" y="1021905"/>
              <a:ext cx="2039100" cy="2164473"/>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114300" lvl="0" indent="-114300" algn="l" rtl="0">
                <a:spcBef>
                  <a:spcPts val="0"/>
                </a:spcBef>
                <a:spcAft>
                  <a:spcPts val="0"/>
                </a:spcAft>
                <a:buNone/>
              </a:pPr>
              <a:r>
                <a:rPr lang="en" sz="1200" dirty="0">
                  <a:solidFill>
                    <a:schemeClr val="lt1"/>
                  </a:solidFill>
                  <a:latin typeface="Poppins"/>
                  <a:ea typeface="Poppins"/>
                  <a:cs typeface="Poppins"/>
                  <a:sym typeface="Poppins"/>
                </a:rPr>
                <a:t>● Knowledge Management: Library of Checklists, templates, guidance docs.</a:t>
              </a:r>
              <a:endParaRPr sz="1200" dirty="0">
                <a:solidFill>
                  <a:schemeClr val="lt1"/>
                </a:solidFill>
                <a:latin typeface="Poppins"/>
                <a:ea typeface="Poppins"/>
                <a:cs typeface="Poppins"/>
                <a:sym typeface="Poppins"/>
              </a:endParaRPr>
            </a:p>
            <a:p>
              <a:pPr marL="114300" lvl="0" indent="-114300" algn="l" rtl="0">
                <a:spcBef>
                  <a:spcPts val="0"/>
                </a:spcBef>
                <a:spcAft>
                  <a:spcPts val="0"/>
                </a:spcAft>
                <a:buClr>
                  <a:schemeClr val="dk1"/>
                </a:buClr>
                <a:buSzPts val="1100"/>
                <a:buFont typeface="Arial"/>
                <a:buNone/>
              </a:pPr>
              <a:r>
                <a:rPr lang="en" sz="1200" dirty="0">
                  <a:solidFill>
                    <a:schemeClr val="lt1"/>
                  </a:solidFill>
                  <a:latin typeface="Poppins"/>
                  <a:ea typeface="Poppins"/>
                  <a:cs typeface="Poppins"/>
                  <a:sym typeface="Poppins"/>
                </a:rPr>
                <a:t>● Cross Functional Teams: Reps from Different Dpts.</a:t>
              </a:r>
              <a:endParaRPr sz="1200" dirty="0">
                <a:solidFill>
                  <a:schemeClr val="lt1"/>
                </a:solidFill>
                <a:latin typeface="Poppins"/>
                <a:ea typeface="Poppins"/>
                <a:cs typeface="Poppins"/>
                <a:sym typeface="Poppins"/>
              </a:endParaRPr>
            </a:p>
            <a:p>
              <a:pPr marL="114300" lvl="0" indent="-114300" algn="l" rtl="0">
                <a:spcBef>
                  <a:spcPts val="0"/>
                </a:spcBef>
                <a:spcAft>
                  <a:spcPts val="0"/>
                </a:spcAft>
                <a:buClr>
                  <a:schemeClr val="dk1"/>
                </a:buClr>
                <a:buSzPts val="1100"/>
                <a:buFont typeface="Arial"/>
                <a:buNone/>
              </a:pPr>
              <a:r>
                <a:rPr lang="en" sz="1200" dirty="0">
                  <a:solidFill>
                    <a:schemeClr val="lt1"/>
                  </a:solidFill>
                  <a:latin typeface="Poppins"/>
                  <a:ea typeface="Poppins"/>
                  <a:cs typeface="Poppins"/>
                  <a:sym typeface="Poppins"/>
                </a:rPr>
                <a:t>● Professional Development Series: structured event, lessons learned</a:t>
              </a:r>
              <a:endParaRPr sz="1200" dirty="0">
                <a:solidFill>
                  <a:schemeClr val="lt1"/>
                </a:solidFill>
                <a:latin typeface="Poppins"/>
                <a:ea typeface="Poppins"/>
                <a:cs typeface="Poppins"/>
                <a:sym typeface="Poppins"/>
              </a:endParaRPr>
            </a:p>
          </p:txBody>
        </p:sp>
        <p:sp>
          <p:nvSpPr>
            <p:cNvPr id="15" name="Google Shape;653;p103">
              <a:extLst>
                <a:ext uri="{FF2B5EF4-FFF2-40B4-BE49-F238E27FC236}">
                  <a16:creationId xmlns:a16="http://schemas.microsoft.com/office/drawing/2014/main" id="{035D0962-83F5-93B6-FD4F-A0CE004EE5A8}"/>
                </a:ext>
              </a:extLst>
            </p:cNvPr>
            <p:cNvSpPr/>
            <p:nvPr/>
          </p:nvSpPr>
          <p:spPr>
            <a:xfrm rot="4118001">
              <a:off x="1725571" y="3440277"/>
              <a:ext cx="417816" cy="1071384"/>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 name="Google Shape;654;p103">
              <a:extLst>
                <a:ext uri="{FF2B5EF4-FFF2-40B4-BE49-F238E27FC236}">
                  <a16:creationId xmlns:a16="http://schemas.microsoft.com/office/drawing/2014/main" id="{F3DF0877-21CC-413B-B42F-951DAF54CDA9}"/>
                </a:ext>
              </a:extLst>
            </p:cNvPr>
            <p:cNvSpPr/>
            <p:nvPr/>
          </p:nvSpPr>
          <p:spPr>
            <a:xfrm>
              <a:off x="61283" y="3604640"/>
              <a:ext cx="1693200" cy="957885"/>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114300" lvl="0" indent="-114300" algn="l" rtl="0">
                <a:spcBef>
                  <a:spcPts val="0"/>
                </a:spcBef>
                <a:spcAft>
                  <a:spcPts val="0"/>
                </a:spcAft>
                <a:buClr>
                  <a:schemeClr val="dk1"/>
                </a:buClr>
                <a:buSzPts val="1100"/>
                <a:buFont typeface="Arial"/>
                <a:buNone/>
              </a:pPr>
              <a:r>
                <a:rPr lang="en" sz="1200" dirty="0">
                  <a:solidFill>
                    <a:schemeClr val="lt1"/>
                  </a:solidFill>
                  <a:latin typeface="Poppins"/>
                  <a:ea typeface="Poppins"/>
                  <a:cs typeface="Poppins"/>
                  <a:sym typeface="Poppins"/>
                </a:rPr>
                <a:t>● Template: Progress in teaching </a:t>
              </a:r>
              <a:r>
                <a:rPr lang="en-US" sz="1200" dirty="0">
                  <a:solidFill>
                    <a:schemeClr val="lt1"/>
                  </a:solidFill>
                  <a:latin typeface="Poppins"/>
                  <a:ea typeface="Poppins"/>
                  <a:cs typeface="Poppins"/>
                  <a:sym typeface="Poppins"/>
                </a:rPr>
                <a:t>common understanding </a:t>
              </a:r>
              <a:endParaRPr sz="1200" dirty="0">
                <a:solidFill>
                  <a:schemeClr val="lt1"/>
                </a:solidFill>
                <a:latin typeface="Poppins"/>
                <a:ea typeface="Poppins"/>
                <a:cs typeface="Poppins"/>
                <a:sym typeface="Poppins"/>
              </a:endParaRPr>
            </a:p>
            <a:p>
              <a:pPr marL="114300" lvl="0" indent="-114300" algn="l" rtl="0">
                <a:spcBef>
                  <a:spcPts val="0"/>
                </a:spcBef>
                <a:spcAft>
                  <a:spcPts val="0"/>
                </a:spcAft>
                <a:buClr>
                  <a:schemeClr val="dk1"/>
                </a:buClr>
                <a:buSzPts val="1100"/>
                <a:buFont typeface="Arial"/>
                <a:buNone/>
              </a:pPr>
              <a:endParaRPr sz="950" dirty="0">
                <a:solidFill>
                  <a:schemeClr val="lt1"/>
                </a:solidFill>
                <a:latin typeface="Poppins"/>
                <a:ea typeface="Poppins"/>
                <a:cs typeface="Poppins"/>
                <a:sym typeface="Poppins"/>
              </a:endParaRPr>
            </a:p>
          </p:txBody>
        </p:sp>
        <p:sp>
          <p:nvSpPr>
            <p:cNvPr id="17" name="Google Shape;655;p103">
              <a:extLst>
                <a:ext uri="{FF2B5EF4-FFF2-40B4-BE49-F238E27FC236}">
                  <a16:creationId xmlns:a16="http://schemas.microsoft.com/office/drawing/2014/main" id="{6C0717F2-48C1-0809-A12D-05FB1EE7ADBF}"/>
                </a:ext>
              </a:extLst>
            </p:cNvPr>
            <p:cNvSpPr/>
            <p:nvPr/>
          </p:nvSpPr>
          <p:spPr>
            <a:xfrm rot="-7441221">
              <a:off x="7097817" y="1186218"/>
              <a:ext cx="707255" cy="1349617"/>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 name="Google Shape;656;p103">
              <a:extLst>
                <a:ext uri="{FF2B5EF4-FFF2-40B4-BE49-F238E27FC236}">
                  <a16:creationId xmlns:a16="http://schemas.microsoft.com/office/drawing/2014/main" id="{2BBE82D4-54FD-8082-4281-3410C51C763C}"/>
                </a:ext>
              </a:extLst>
            </p:cNvPr>
            <p:cNvSpPr/>
            <p:nvPr/>
          </p:nvSpPr>
          <p:spPr>
            <a:xfrm>
              <a:off x="7156974" y="1078700"/>
              <a:ext cx="1895975" cy="1193206"/>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114300" lvl="0" indent="-114300" algn="l" rtl="0">
                <a:spcBef>
                  <a:spcPts val="0"/>
                </a:spcBef>
                <a:spcAft>
                  <a:spcPts val="0"/>
                </a:spcAft>
                <a:buNone/>
              </a:pPr>
              <a:r>
                <a:rPr lang="en" sz="1200" dirty="0">
                  <a:solidFill>
                    <a:schemeClr val="lt1"/>
                  </a:solidFill>
                  <a:latin typeface="Poppins"/>
                  <a:ea typeface="Poppins"/>
                  <a:cs typeface="Poppins"/>
                  <a:sym typeface="Poppins"/>
                </a:rPr>
                <a:t>● Metrics Dashboard: Metrics from each capacity System and “Bridge”.</a:t>
              </a:r>
              <a:endParaRPr sz="1200" dirty="0">
                <a:solidFill>
                  <a:schemeClr val="lt1"/>
                </a:solidFill>
                <a:latin typeface="Poppins"/>
                <a:ea typeface="Poppins"/>
                <a:cs typeface="Poppins"/>
                <a:sym typeface="Poppins"/>
              </a:endParaRPr>
            </a:p>
          </p:txBody>
        </p:sp>
        <p:sp>
          <p:nvSpPr>
            <p:cNvPr id="19" name="Google Shape;657;p103">
              <a:extLst>
                <a:ext uri="{FF2B5EF4-FFF2-40B4-BE49-F238E27FC236}">
                  <a16:creationId xmlns:a16="http://schemas.microsoft.com/office/drawing/2014/main" id="{4C56A644-F243-12AB-21FA-CE4CDC2BF48E}"/>
                </a:ext>
              </a:extLst>
            </p:cNvPr>
            <p:cNvSpPr/>
            <p:nvPr/>
          </p:nvSpPr>
          <p:spPr>
            <a:xfrm rot="-5721947">
              <a:off x="7068154" y="3102608"/>
              <a:ext cx="590287" cy="1302308"/>
            </a:xfrm>
            <a:prstGeom prst="triangle">
              <a:avLst>
                <a:gd name="adj" fmla="val 50000"/>
              </a:avLst>
            </a:prstGeom>
            <a:solidFill>
              <a:srgbClr val="ADA7A7">
                <a:alpha val="6089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658;p103">
              <a:extLst>
                <a:ext uri="{FF2B5EF4-FFF2-40B4-BE49-F238E27FC236}">
                  <a16:creationId xmlns:a16="http://schemas.microsoft.com/office/drawing/2014/main" id="{3FF98510-2428-1897-BE08-6193486E5C1E}"/>
                </a:ext>
              </a:extLst>
            </p:cNvPr>
            <p:cNvSpPr/>
            <p:nvPr/>
          </p:nvSpPr>
          <p:spPr>
            <a:xfrm>
              <a:off x="7298318" y="2805774"/>
              <a:ext cx="1845682" cy="1656455"/>
            </a:xfrm>
            <a:prstGeom prst="roundRect">
              <a:avLst>
                <a:gd name="adj" fmla="val 16667"/>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114300" lvl="0" indent="-114300" algn="l" rtl="0">
                <a:spcBef>
                  <a:spcPts val="0"/>
                </a:spcBef>
                <a:spcAft>
                  <a:spcPts val="0"/>
                </a:spcAft>
                <a:buClr>
                  <a:schemeClr val="dk1"/>
                </a:buClr>
                <a:buSzPts val="1100"/>
                <a:buFont typeface="Arial"/>
                <a:buNone/>
              </a:pPr>
              <a:r>
                <a:rPr lang="en" sz="950" dirty="0">
                  <a:solidFill>
                    <a:schemeClr val="lt1"/>
                  </a:solidFill>
                  <a:latin typeface="Poppins"/>
                  <a:ea typeface="Poppins"/>
                  <a:cs typeface="Poppins"/>
                  <a:sym typeface="Poppins"/>
                </a:rPr>
                <a:t>● </a:t>
              </a:r>
              <a:r>
                <a:rPr lang="en" sz="1200" dirty="0">
                  <a:solidFill>
                    <a:schemeClr val="lt1"/>
                  </a:solidFill>
                  <a:latin typeface="Poppins"/>
                  <a:ea typeface="Poppins"/>
                  <a:cs typeface="Poppins"/>
                  <a:sym typeface="Poppins"/>
                </a:rPr>
                <a:t>Professional Development Networking &amp; Communications </a:t>
              </a:r>
              <a:endParaRPr sz="1200" dirty="0">
                <a:solidFill>
                  <a:schemeClr val="lt1"/>
                </a:solidFill>
                <a:latin typeface="Poppins"/>
                <a:ea typeface="Poppins"/>
                <a:cs typeface="Poppins"/>
                <a:sym typeface="Poppins"/>
              </a:endParaRPr>
            </a:p>
            <a:p>
              <a:pPr marL="114300" lvl="0" indent="-114300" algn="l" rtl="0">
                <a:spcBef>
                  <a:spcPts val="0"/>
                </a:spcBef>
                <a:spcAft>
                  <a:spcPts val="0"/>
                </a:spcAft>
                <a:buClr>
                  <a:schemeClr val="dk1"/>
                </a:buClr>
                <a:buSzPts val="1100"/>
                <a:buFont typeface="Arial"/>
                <a:buNone/>
              </a:pPr>
              <a:r>
                <a:rPr lang="en" sz="1200" dirty="0">
                  <a:solidFill>
                    <a:schemeClr val="lt1"/>
                  </a:solidFill>
                  <a:latin typeface="Poppins"/>
                  <a:ea typeface="Poppins"/>
                  <a:cs typeface="Poppins"/>
                  <a:sym typeface="Poppins"/>
                </a:rPr>
                <a:t>● Feedback on Collaboration “Bridges” Mission Moments </a:t>
              </a:r>
              <a:endParaRPr sz="1200" dirty="0">
                <a:solidFill>
                  <a:schemeClr val="lt1"/>
                </a:solidFill>
                <a:latin typeface="Poppins"/>
                <a:ea typeface="Poppins"/>
                <a:cs typeface="Poppins"/>
                <a:sym typeface="Poppins"/>
              </a:endParaRPr>
            </a:p>
          </p:txBody>
        </p:sp>
      </p:grpSp>
    </p:spTree>
    <p:extLst>
      <p:ext uri="{BB962C8B-B14F-4D97-AF65-F5344CB8AC3E}">
        <p14:creationId xmlns:p14="http://schemas.microsoft.com/office/powerpoint/2010/main" val="17823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551B-AC01-1934-46B1-EE9A70BF13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C19A8-AD1C-BEEB-233A-0EF8CC8683AA}"/>
              </a:ext>
            </a:extLst>
          </p:cNvPr>
          <p:cNvSpPr>
            <a:spLocks noGrp="1"/>
          </p:cNvSpPr>
          <p:nvPr>
            <p:ph type="sldNum" sz="quarter" idx="12"/>
          </p:nvPr>
        </p:nvSpPr>
        <p:spPr/>
        <p:txBody>
          <a:bodyPr/>
          <a:lstStyle/>
          <a:p>
            <a:fld id="{6315554C-9387-4378-80C2-5F7076CAC952}" type="slidenum">
              <a:rPr lang="en-US" smtClean="0"/>
              <a:t>16</a:t>
            </a:fld>
            <a:endParaRPr lang="en-US"/>
          </a:p>
        </p:txBody>
      </p:sp>
      <p:sp>
        <p:nvSpPr>
          <p:cNvPr id="466" name="Google Shape;466;p87">
            <a:extLst>
              <a:ext uri="{FF2B5EF4-FFF2-40B4-BE49-F238E27FC236}">
                <a16:creationId xmlns:a16="http://schemas.microsoft.com/office/drawing/2014/main" id="{43631BA2-5170-67B0-E55D-D7C0C6FC5016}"/>
              </a:ext>
            </a:extLst>
          </p:cNvPr>
          <p:cNvSpPr txBox="1"/>
          <p:nvPr/>
        </p:nvSpPr>
        <p:spPr>
          <a:xfrm>
            <a:off x="288164" y="1930284"/>
            <a:ext cx="6646200" cy="627900"/>
          </a:xfrm>
          <a:prstGeom prst="rect">
            <a:avLst/>
          </a:prstGeom>
          <a:noFill/>
          <a:ln>
            <a:noFill/>
          </a:ln>
        </p:spPr>
        <p:txBody>
          <a:bodyPr spcFirstLastPara="1" wrap="square" lIns="91425" tIns="91425" rIns="91425" bIns="91425" anchor="t" anchorCtr="0">
            <a:spAutoFit/>
          </a:bodyPr>
          <a:lstStyle/>
          <a:p>
            <a:pPr>
              <a:lnSpc>
                <a:spcPct val="80000"/>
              </a:lnSpc>
            </a:pPr>
            <a:r>
              <a:rPr lang="en" sz="3600" dirty="0">
                <a:latin typeface="Poppins SemiBold"/>
                <a:ea typeface="Poppins SemiBold"/>
                <a:cs typeface="Poppins SemiBold"/>
                <a:sym typeface="Poppins SemiBold"/>
              </a:rPr>
              <a:t>VMCL</a:t>
            </a:r>
            <a:endParaRPr sz="3600" dirty="0">
              <a:latin typeface="Poppins SemiBold"/>
              <a:ea typeface="Poppins SemiBold"/>
              <a:cs typeface="Poppins SemiBold"/>
              <a:sym typeface="Poppins SemiBold"/>
            </a:endParaRPr>
          </a:p>
        </p:txBody>
      </p:sp>
      <p:grpSp>
        <p:nvGrpSpPr>
          <p:cNvPr id="6" name="Group 5">
            <a:extLst>
              <a:ext uri="{FF2B5EF4-FFF2-40B4-BE49-F238E27FC236}">
                <a16:creationId xmlns:a16="http://schemas.microsoft.com/office/drawing/2014/main" id="{56242CDB-C361-B88B-FB87-D0BE57068699}"/>
              </a:ext>
            </a:extLst>
          </p:cNvPr>
          <p:cNvGrpSpPr/>
          <p:nvPr/>
        </p:nvGrpSpPr>
        <p:grpSpPr>
          <a:xfrm flipH="1">
            <a:off x="749812" y="2749851"/>
            <a:ext cx="7644375" cy="738635"/>
            <a:chOff x="465050" y="1989230"/>
            <a:chExt cx="8346850" cy="738635"/>
          </a:xfrm>
        </p:grpSpPr>
        <p:sp>
          <p:nvSpPr>
            <p:cNvPr id="472" name="Google Shape;472;p87">
              <a:extLst>
                <a:ext uri="{FF2B5EF4-FFF2-40B4-BE49-F238E27FC236}">
                  <a16:creationId xmlns:a16="http://schemas.microsoft.com/office/drawing/2014/main" id="{BA8228A6-F78F-EAF1-E70B-B1DAF27CE9AD}"/>
                </a:ext>
              </a:extLst>
            </p:cNvPr>
            <p:cNvSpPr txBox="1"/>
            <p:nvPr/>
          </p:nvSpPr>
          <p:spPr>
            <a:xfrm>
              <a:off x="465050" y="1989232"/>
              <a:ext cx="1344300" cy="738633"/>
            </a:xfrm>
            <a:prstGeom prst="rect">
              <a:avLst/>
            </a:prstGeom>
            <a:noFill/>
            <a:ln>
              <a:noFill/>
            </a:ln>
          </p:spPr>
          <p:txBody>
            <a:bodyPr spcFirstLastPara="1" wrap="square" lIns="91425" tIns="91425" rIns="91425" bIns="91425" anchor="t" anchorCtr="0">
              <a:spAutoFit/>
            </a:bodyPr>
            <a:lstStyle/>
            <a:p>
              <a:r>
                <a:rPr lang="en" b="1" dirty="0">
                  <a:latin typeface="Poppins"/>
                  <a:ea typeface="Poppins"/>
                  <a:cs typeface="Poppins"/>
                  <a:sym typeface="Poppins"/>
                </a:rPr>
                <a:t>Learning (L)</a:t>
              </a:r>
              <a:endParaRPr dirty="0"/>
            </a:p>
          </p:txBody>
        </p:sp>
        <p:sp>
          <p:nvSpPr>
            <p:cNvPr id="473" name="Google Shape;473;p87">
              <a:extLst>
                <a:ext uri="{FF2B5EF4-FFF2-40B4-BE49-F238E27FC236}">
                  <a16:creationId xmlns:a16="http://schemas.microsoft.com/office/drawing/2014/main" id="{40C63B77-B51E-8B8B-5261-7EE46C06F779}"/>
                </a:ext>
              </a:extLst>
            </p:cNvPr>
            <p:cNvSpPr txBox="1"/>
            <p:nvPr/>
          </p:nvSpPr>
          <p:spPr>
            <a:xfrm>
              <a:off x="2836670" y="1989231"/>
              <a:ext cx="1483200" cy="738633"/>
            </a:xfrm>
            <a:prstGeom prst="rect">
              <a:avLst/>
            </a:prstGeom>
            <a:noFill/>
            <a:ln>
              <a:noFill/>
            </a:ln>
          </p:spPr>
          <p:txBody>
            <a:bodyPr spcFirstLastPara="1" wrap="square" lIns="91425" tIns="91425" rIns="91425" bIns="91425" anchor="t" anchorCtr="0">
              <a:spAutoFit/>
            </a:bodyPr>
            <a:lstStyle/>
            <a:p>
              <a:r>
                <a:rPr lang="en" b="1" dirty="0">
                  <a:latin typeface="Poppins"/>
                  <a:ea typeface="Poppins"/>
                  <a:cs typeface="Poppins"/>
                  <a:sym typeface="Poppins"/>
                </a:rPr>
                <a:t>Capacity (C)</a:t>
              </a:r>
              <a:endParaRPr dirty="0"/>
            </a:p>
          </p:txBody>
        </p:sp>
        <p:sp>
          <p:nvSpPr>
            <p:cNvPr id="474" name="Google Shape;474;p87">
              <a:extLst>
                <a:ext uri="{FF2B5EF4-FFF2-40B4-BE49-F238E27FC236}">
                  <a16:creationId xmlns:a16="http://schemas.microsoft.com/office/drawing/2014/main" id="{2CDD4C6F-513E-3CF2-8D7A-A7A3D92006BC}"/>
                </a:ext>
              </a:extLst>
            </p:cNvPr>
            <p:cNvSpPr txBox="1"/>
            <p:nvPr/>
          </p:nvSpPr>
          <p:spPr>
            <a:xfrm>
              <a:off x="5133000" y="1989230"/>
              <a:ext cx="1344300" cy="738633"/>
            </a:xfrm>
            <a:prstGeom prst="rect">
              <a:avLst/>
            </a:prstGeom>
            <a:noFill/>
            <a:ln>
              <a:noFill/>
            </a:ln>
          </p:spPr>
          <p:txBody>
            <a:bodyPr spcFirstLastPara="1" wrap="square" lIns="91425" tIns="91425" rIns="91425" bIns="91425" anchor="t" anchorCtr="0">
              <a:spAutoFit/>
            </a:bodyPr>
            <a:lstStyle/>
            <a:p>
              <a:r>
                <a:rPr lang="en" b="1">
                  <a:latin typeface="Poppins"/>
                  <a:ea typeface="Poppins"/>
                  <a:cs typeface="Poppins"/>
                  <a:sym typeface="Poppins"/>
                </a:rPr>
                <a:t>Mission (M)</a:t>
              </a:r>
              <a:endParaRPr/>
            </a:p>
          </p:txBody>
        </p:sp>
        <p:sp>
          <p:nvSpPr>
            <p:cNvPr id="475" name="Google Shape;475;p87">
              <a:extLst>
                <a:ext uri="{FF2B5EF4-FFF2-40B4-BE49-F238E27FC236}">
                  <a16:creationId xmlns:a16="http://schemas.microsoft.com/office/drawing/2014/main" id="{F9858252-EB3B-A98E-5208-63E214A4C4A3}"/>
                </a:ext>
              </a:extLst>
            </p:cNvPr>
            <p:cNvSpPr txBox="1"/>
            <p:nvPr/>
          </p:nvSpPr>
          <p:spPr>
            <a:xfrm>
              <a:off x="7467600" y="1989230"/>
              <a:ext cx="1344300" cy="738633"/>
            </a:xfrm>
            <a:prstGeom prst="rect">
              <a:avLst/>
            </a:prstGeom>
            <a:noFill/>
            <a:ln>
              <a:noFill/>
            </a:ln>
          </p:spPr>
          <p:txBody>
            <a:bodyPr spcFirstLastPara="1" wrap="square" lIns="91425" tIns="91425" rIns="91425" bIns="91425" anchor="t" anchorCtr="0">
              <a:spAutoFit/>
            </a:bodyPr>
            <a:lstStyle/>
            <a:p>
              <a:r>
                <a:rPr lang="en" b="1" dirty="0">
                  <a:latin typeface="Poppins"/>
                  <a:ea typeface="Poppins"/>
                  <a:cs typeface="Poppins"/>
                  <a:sym typeface="Poppins"/>
                </a:rPr>
                <a:t>Vision (V)</a:t>
              </a:r>
              <a:endParaRPr dirty="0"/>
            </a:p>
          </p:txBody>
        </p:sp>
      </p:grpSp>
      <p:grpSp>
        <p:nvGrpSpPr>
          <p:cNvPr id="7" name="Group 6">
            <a:extLst>
              <a:ext uri="{FF2B5EF4-FFF2-40B4-BE49-F238E27FC236}">
                <a16:creationId xmlns:a16="http://schemas.microsoft.com/office/drawing/2014/main" id="{18C8731F-DAC9-4F51-09F4-2989D65980CA}"/>
              </a:ext>
            </a:extLst>
          </p:cNvPr>
          <p:cNvGrpSpPr/>
          <p:nvPr/>
        </p:nvGrpSpPr>
        <p:grpSpPr>
          <a:xfrm flipH="1">
            <a:off x="142532" y="3429000"/>
            <a:ext cx="8829154" cy="2960601"/>
            <a:chOff x="99500" y="2933528"/>
            <a:chExt cx="8655857" cy="2712197"/>
          </a:xfrm>
        </p:grpSpPr>
        <p:sp>
          <p:nvSpPr>
            <p:cNvPr id="460" name="Google Shape;460;p87">
              <a:extLst>
                <a:ext uri="{FF2B5EF4-FFF2-40B4-BE49-F238E27FC236}">
                  <a16:creationId xmlns:a16="http://schemas.microsoft.com/office/drawing/2014/main" id="{8A979327-EBC9-4F0B-EED1-7D60BBF6C687}"/>
                </a:ext>
              </a:extLst>
            </p:cNvPr>
            <p:cNvSpPr/>
            <p:nvPr/>
          </p:nvSpPr>
          <p:spPr>
            <a:xfrm>
              <a:off x="6969102" y="3068200"/>
              <a:ext cx="1786255" cy="1121847"/>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algn="ctr"/>
              <a:endParaRPr sz="1300" b="1" i="1" dirty="0">
                <a:solidFill>
                  <a:schemeClr val="lt1"/>
                </a:solidFill>
                <a:latin typeface="Poppins"/>
                <a:ea typeface="Poppins"/>
                <a:cs typeface="Poppins"/>
                <a:sym typeface="Poppins"/>
              </a:endParaRPr>
            </a:p>
            <a:p>
              <a:pPr algn="ctr"/>
              <a:r>
                <a:rPr lang="en" sz="1600" b="1" i="1" dirty="0">
                  <a:solidFill>
                    <a:schemeClr val="lt1"/>
                  </a:solidFill>
                  <a:latin typeface="Poppins"/>
                  <a:ea typeface="Poppins"/>
                  <a:cs typeface="Poppins"/>
                  <a:sym typeface="Poppins"/>
                </a:rPr>
                <a:t>Unified Campus Community   </a:t>
              </a:r>
              <a:endParaRPr sz="1600" b="1" i="1" dirty="0">
                <a:solidFill>
                  <a:schemeClr val="lt1"/>
                </a:solidFill>
                <a:latin typeface="Poppins"/>
                <a:ea typeface="Poppins"/>
                <a:cs typeface="Poppins"/>
                <a:sym typeface="Poppins"/>
              </a:endParaRPr>
            </a:p>
          </p:txBody>
        </p:sp>
        <p:sp>
          <p:nvSpPr>
            <p:cNvPr id="461" name="Google Shape;461;p87">
              <a:extLst>
                <a:ext uri="{FF2B5EF4-FFF2-40B4-BE49-F238E27FC236}">
                  <a16:creationId xmlns:a16="http://schemas.microsoft.com/office/drawing/2014/main" id="{48BA34F1-42AB-900B-1B8F-3E139DBAD976}"/>
                </a:ext>
              </a:extLst>
            </p:cNvPr>
            <p:cNvSpPr/>
            <p:nvPr/>
          </p:nvSpPr>
          <p:spPr>
            <a:xfrm>
              <a:off x="6588527" y="3068200"/>
              <a:ext cx="497700" cy="503400"/>
            </a:xfrm>
            <a:prstGeom prst="rightArrow">
              <a:avLst>
                <a:gd name="adj1" fmla="val 50000"/>
                <a:gd name="adj2" fmla="val 50000"/>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Poppins"/>
                <a:ea typeface="Poppins"/>
                <a:cs typeface="Poppins"/>
                <a:sym typeface="Poppins"/>
              </a:endParaRPr>
            </a:p>
          </p:txBody>
        </p:sp>
        <p:sp>
          <p:nvSpPr>
            <p:cNvPr id="462" name="Google Shape;462;p87">
              <a:extLst>
                <a:ext uri="{FF2B5EF4-FFF2-40B4-BE49-F238E27FC236}">
                  <a16:creationId xmlns:a16="http://schemas.microsoft.com/office/drawing/2014/main" id="{FBB082AA-EB9F-3B23-968F-665580D9004F}"/>
                </a:ext>
              </a:extLst>
            </p:cNvPr>
            <p:cNvSpPr/>
            <p:nvPr/>
          </p:nvSpPr>
          <p:spPr>
            <a:xfrm>
              <a:off x="4971126" y="3036475"/>
              <a:ext cx="1617401" cy="1610549"/>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algn="ctr">
                <a:buClr>
                  <a:schemeClr val="dk1"/>
                </a:buClr>
                <a:buSzPts val="1100"/>
              </a:pPr>
              <a:r>
                <a:rPr lang="en" sz="1700" b="1">
                  <a:solidFill>
                    <a:schemeClr val="lt1"/>
                  </a:solidFill>
                  <a:latin typeface="Poppins"/>
                  <a:ea typeface="Poppins"/>
                  <a:cs typeface="Poppins"/>
                  <a:sym typeface="Poppins"/>
                </a:rPr>
                <a:t>Assess </a:t>
              </a:r>
              <a:endParaRPr sz="1700" b="1">
                <a:solidFill>
                  <a:schemeClr val="lt1"/>
                </a:solidFill>
                <a:latin typeface="Poppins"/>
                <a:ea typeface="Poppins"/>
                <a:cs typeface="Poppins"/>
                <a:sym typeface="Poppins"/>
              </a:endParaRPr>
            </a:p>
            <a:p>
              <a:pPr algn="ctr">
                <a:buClr>
                  <a:schemeClr val="dk1"/>
                </a:buClr>
                <a:buSzPts val="1100"/>
              </a:pPr>
              <a:r>
                <a:rPr lang="en" sz="1700" b="1">
                  <a:solidFill>
                    <a:schemeClr val="lt1"/>
                  </a:solidFill>
                  <a:latin typeface="Poppins"/>
                  <a:ea typeface="Poppins"/>
                  <a:cs typeface="Poppins"/>
                  <a:sym typeface="Poppins"/>
                </a:rPr>
                <a:t>Prioritize</a:t>
              </a:r>
              <a:endParaRPr sz="1700" b="1">
                <a:solidFill>
                  <a:schemeClr val="lt1"/>
                </a:solidFill>
                <a:latin typeface="Poppins"/>
                <a:ea typeface="Poppins"/>
                <a:cs typeface="Poppins"/>
                <a:sym typeface="Poppins"/>
              </a:endParaRPr>
            </a:p>
            <a:p>
              <a:pPr algn="ctr">
                <a:buClr>
                  <a:schemeClr val="dk1"/>
                </a:buClr>
                <a:buSzPts val="1100"/>
              </a:pPr>
              <a:r>
                <a:rPr lang="en" sz="1700" b="1">
                  <a:solidFill>
                    <a:schemeClr val="lt1"/>
                  </a:solidFill>
                  <a:latin typeface="Poppins"/>
                  <a:ea typeface="Poppins"/>
                  <a:cs typeface="Poppins"/>
                  <a:sym typeface="Poppins"/>
                </a:rPr>
                <a:t>Scope</a:t>
              </a:r>
              <a:endParaRPr sz="1700" b="1">
                <a:solidFill>
                  <a:schemeClr val="lt1"/>
                </a:solidFill>
                <a:latin typeface="Poppins"/>
                <a:ea typeface="Poppins"/>
                <a:cs typeface="Poppins"/>
                <a:sym typeface="Poppins"/>
              </a:endParaRPr>
            </a:p>
            <a:p>
              <a:pPr algn="ctr">
                <a:buClr>
                  <a:schemeClr val="dk1"/>
                </a:buClr>
                <a:buSzPts val="1100"/>
              </a:pPr>
              <a:r>
                <a:rPr lang="en" sz="1700" b="1">
                  <a:solidFill>
                    <a:schemeClr val="lt1"/>
                  </a:solidFill>
                  <a:latin typeface="Poppins"/>
                  <a:ea typeface="Poppins"/>
                  <a:cs typeface="Poppins"/>
                  <a:sym typeface="Poppins"/>
                </a:rPr>
                <a:t>Budget</a:t>
              </a:r>
              <a:endParaRPr sz="1700" b="1">
                <a:solidFill>
                  <a:schemeClr val="lt1"/>
                </a:solidFill>
                <a:latin typeface="Poppins"/>
                <a:ea typeface="Poppins"/>
                <a:cs typeface="Poppins"/>
                <a:sym typeface="Poppins"/>
              </a:endParaRPr>
            </a:p>
            <a:p>
              <a:pPr algn="ctr">
                <a:buClr>
                  <a:schemeClr val="dk1"/>
                </a:buClr>
                <a:buSzPts val="1100"/>
              </a:pPr>
              <a:r>
                <a:rPr lang="en" sz="1700" b="1">
                  <a:solidFill>
                    <a:schemeClr val="lt1"/>
                  </a:solidFill>
                  <a:latin typeface="Poppins"/>
                  <a:ea typeface="Poppins"/>
                  <a:cs typeface="Poppins"/>
                  <a:sym typeface="Poppins"/>
                </a:rPr>
                <a:t>Execute </a:t>
              </a:r>
              <a:endParaRPr sz="1700" b="1">
                <a:solidFill>
                  <a:schemeClr val="lt1"/>
                </a:solidFill>
                <a:latin typeface="Poppins"/>
                <a:ea typeface="Poppins"/>
                <a:cs typeface="Poppins"/>
                <a:sym typeface="Poppins"/>
              </a:endParaRPr>
            </a:p>
          </p:txBody>
        </p:sp>
        <p:sp>
          <p:nvSpPr>
            <p:cNvPr id="463" name="Google Shape;463;p87">
              <a:extLst>
                <a:ext uri="{FF2B5EF4-FFF2-40B4-BE49-F238E27FC236}">
                  <a16:creationId xmlns:a16="http://schemas.microsoft.com/office/drawing/2014/main" id="{8A15DD8B-4CEB-65DC-4912-E9E4ADED3FA2}"/>
                </a:ext>
              </a:extLst>
            </p:cNvPr>
            <p:cNvSpPr/>
            <p:nvPr/>
          </p:nvSpPr>
          <p:spPr>
            <a:xfrm>
              <a:off x="4588373" y="3036475"/>
              <a:ext cx="436200" cy="503400"/>
            </a:xfrm>
            <a:prstGeom prst="rightArrow">
              <a:avLst>
                <a:gd name="adj1" fmla="val 50000"/>
                <a:gd name="adj2" fmla="val 50000"/>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Poppins"/>
                <a:ea typeface="Poppins"/>
                <a:cs typeface="Poppins"/>
                <a:sym typeface="Poppins"/>
              </a:endParaRPr>
            </a:p>
          </p:txBody>
        </p:sp>
        <p:sp>
          <p:nvSpPr>
            <p:cNvPr id="464" name="Google Shape;464;p87">
              <a:extLst>
                <a:ext uri="{FF2B5EF4-FFF2-40B4-BE49-F238E27FC236}">
                  <a16:creationId xmlns:a16="http://schemas.microsoft.com/office/drawing/2014/main" id="{73418E59-7D02-C8FF-67BC-62C2AADA2103}"/>
                </a:ext>
              </a:extLst>
            </p:cNvPr>
            <p:cNvSpPr/>
            <p:nvPr/>
          </p:nvSpPr>
          <p:spPr>
            <a:xfrm>
              <a:off x="2507000" y="2974825"/>
              <a:ext cx="2224200" cy="2670900"/>
            </a:xfrm>
            <a:prstGeom prst="roundRect">
              <a:avLst>
                <a:gd name="adj" fmla="val 16667"/>
              </a:avLst>
            </a:prstGeom>
            <a:solidFill>
              <a:srgbClr val="595959"/>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algn="ctr"/>
              <a:r>
                <a:rPr lang="en" sz="1200" b="1" dirty="0">
                  <a:solidFill>
                    <a:schemeClr val="lt1"/>
                  </a:solidFill>
                  <a:latin typeface="Poppins"/>
                  <a:ea typeface="Poppins"/>
                  <a:cs typeface="Poppins"/>
                  <a:sym typeface="Poppins"/>
                </a:rPr>
                <a:t>FCS’s 5-Circle System</a:t>
              </a:r>
              <a:endParaRPr sz="1200" dirty="0">
                <a:solidFill>
                  <a:schemeClr val="lt1"/>
                </a:solidFill>
                <a:latin typeface="Poppins"/>
                <a:ea typeface="Poppins"/>
                <a:cs typeface="Poppins"/>
                <a:sym typeface="Poppins"/>
              </a:endParaRPr>
            </a:p>
            <a:p>
              <a:endParaRPr dirty="0">
                <a:latin typeface="Poppins"/>
                <a:ea typeface="Poppins"/>
                <a:cs typeface="Poppins"/>
                <a:sym typeface="Poppins"/>
              </a:endParaRPr>
            </a:p>
          </p:txBody>
        </p:sp>
        <p:sp>
          <p:nvSpPr>
            <p:cNvPr id="465" name="Google Shape;465;p87">
              <a:extLst>
                <a:ext uri="{FF2B5EF4-FFF2-40B4-BE49-F238E27FC236}">
                  <a16:creationId xmlns:a16="http://schemas.microsoft.com/office/drawing/2014/main" id="{29F38F93-32A0-E04D-F258-08BFF36A7703}"/>
                </a:ext>
              </a:extLst>
            </p:cNvPr>
            <p:cNvSpPr/>
            <p:nvPr/>
          </p:nvSpPr>
          <p:spPr>
            <a:xfrm>
              <a:off x="2136350" y="3036475"/>
              <a:ext cx="497700" cy="503400"/>
            </a:xfrm>
            <a:prstGeom prst="rightArrow">
              <a:avLst>
                <a:gd name="adj1" fmla="val 50000"/>
                <a:gd name="adj2" fmla="val 50000"/>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Poppins"/>
                <a:ea typeface="Poppins"/>
                <a:cs typeface="Poppins"/>
                <a:sym typeface="Poppins"/>
              </a:endParaRPr>
            </a:p>
          </p:txBody>
        </p:sp>
        <p:sp>
          <p:nvSpPr>
            <p:cNvPr id="467" name="Google Shape;467;p87">
              <a:extLst>
                <a:ext uri="{FF2B5EF4-FFF2-40B4-BE49-F238E27FC236}">
                  <a16:creationId xmlns:a16="http://schemas.microsoft.com/office/drawing/2014/main" id="{3A691C89-C228-78DE-C047-B9DE2279CA47}"/>
                </a:ext>
              </a:extLst>
            </p:cNvPr>
            <p:cNvSpPr/>
            <p:nvPr/>
          </p:nvSpPr>
          <p:spPr>
            <a:xfrm>
              <a:off x="99500" y="2933528"/>
              <a:ext cx="2075400" cy="2061000"/>
            </a:xfrm>
            <a:prstGeom prst="roundRect">
              <a:avLst>
                <a:gd name="adj" fmla="val 16667"/>
              </a:avLst>
            </a:prstGeom>
            <a:solidFill>
              <a:srgbClr val="595959"/>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endParaRPr>
                <a:solidFill>
                  <a:schemeClr val="lt1"/>
                </a:solidFill>
                <a:latin typeface="Poppins"/>
                <a:ea typeface="Poppins"/>
                <a:cs typeface="Poppins"/>
                <a:sym typeface="Poppins"/>
              </a:endParaRPr>
            </a:p>
          </p:txBody>
        </p:sp>
        <p:sp>
          <p:nvSpPr>
            <p:cNvPr id="468" name="Google Shape;468;p87">
              <a:extLst>
                <a:ext uri="{FF2B5EF4-FFF2-40B4-BE49-F238E27FC236}">
                  <a16:creationId xmlns:a16="http://schemas.microsoft.com/office/drawing/2014/main" id="{32153746-9157-7C7A-F158-FB4CD443D04D}"/>
                </a:ext>
              </a:extLst>
            </p:cNvPr>
            <p:cNvSpPr/>
            <p:nvPr/>
          </p:nvSpPr>
          <p:spPr>
            <a:xfrm>
              <a:off x="235047" y="3118577"/>
              <a:ext cx="1771500" cy="3969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dirty="0">
                  <a:solidFill>
                    <a:schemeClr val="lt1"/>
                  </a:solidFill>
                  <a:latin typeface="Poppins"/>
                  <a:ea typeface="Poppins"/>
                  <a:cs typeface="Poppins"/>
                  <a:sym typeface="Poppins"/>
                </a:rPr>
                <a:t>Formal Learning</a:t>
              </a:r>
              <a:endParaRPr sz="1200" dirty="0">
                <a:solidFill>
                  <a:schemeClr val="lt1"/>
                </a:solidFill>
                <a:latin typeface="Poppins"/>
                <a:ea typeface="Poppins"/>
                <a:cs typeface="Poppins"/>
                <a:sym typeface="Poppins"/>
              </a:endParaRPr>
            </a:p>
          </p:txBody>
        </p:sp>
        <p:sp>
          <p:nvSpPr>
            <p:cNvPr id="469" name="Google Shape;469;p87">
              <a:extLst>
                <a:ext uri="{FF2B5EF4-FFF2-40B4-BE49-F238E27FC236}">
                  <a16:creationId xmlns:a16="http://schemas.microsoft.com/office/drawing/2014/main" id="{D4D09A11-B7A6-1A1B-7A9C-2AA3A6073C21}"/>
                </a:ext>
              </a:extLst>
            </p:cNvPr>
            <p:cNvSpPr/>
            <p:nvPr/>
          </p:nvSpPr>
          <p:spPr>
            <a:xfrm>
              <a:off x="235047" y="3567128"/>
              <a:ext cx="1771500" cy="3969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lt1"/>
                  </a:solidFill>
                  <a:latin typeface="Poppins"/>
                  <a:ea typeface="Poppins"/>
                  <a:cs typeface="Poppins"/>
                  <a:sym typeface="Poppins"/>
                </a:rPr>
                <a:t>Informal Learning</a:t>
              </a:r>
              <a:endParaRPr sz="1200">
                <a:solidFill>
                  <a:schemeClr val="lt1"/>
                </a:solidFill>
                <a:latin typeface="Poppins"/>
                <a:ea typeface="Poppins"/>
                <a:cs typeface="Poppins"/>
                <a:sym typeface="Poppins"/>
              </a:endParaRPr>
            </a:p>
          </p:txBody>
        </p:sp>
        <p:sp>
          <p:nvSpPr>
            <p:cNvPr id="470" name="Google Shape;470;p87">
              <a:extLst>
                <a:ext uri="{FF2B5EF4-FFF2-40B4-BE49-F238E27FC236}">
                  <a16:creationId xmlns:a16="http://schemas.microsoft.com/office/drawing/2014/main" id="{EF391862-1BC2-AA93-7B08-DBA281EA988A}"/>
                </a:ext>
              </a:extLst>
            </p:cNvPr>
            <p:cNvSpPr/>
            <p:nvPr/>
          </p:nvSpPr>
          <p:spPr>
            <a:xfrm>
              <a:off x="230374" y="4015679"/>
              <a:ext cx="1771500" cy="3969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lt1"/>
                  </a:solidFill>
                  <a:latin typeface="Poppins"/>
                  <a:ea typeface="Poppins"/>
                  <a:cs typeface="Poppins"/>
                  <a:sym typeface="Poppins"/>
                </a:rPr>
                <a:t>Metrics Dashboard</a:t>
              </a:r>
              <a:endParaRPr sz="1200">
                <a:solidFill>
                  <a:schemeClr val="lt1"/>
                </a:solidFill>
                <a:latin typeface="Poppins"/>
                <a:ea typeface="Poppins"/>
                <a:cs typeface="Poppins"/>
                <a:sym typeface="Poppins"/>
              </a:endParaRPr>
            </a:p>
          </p:txBody>
        </p:sp>
        <p:sp>
          <p:nvSpPr>
            <p:cNvPr id="471" name="Google Shape;471;p87">
              <a:extLst>
                <a:ext uri="{FF2B5EF4-FFF2-40B4-BE49-F238E27FC236}">
                  <a16:creationId xmlns:a16="http://schemas.microsoft.com/office/drawing/2014/main" id="{D3918C82-57A5-CD0D-97C4-888B8E0C7CA1}"/>
                </a:ext>
              </a:extLst>
            </p:cNvPr>
            <p:cNvSpPr/>
            <p:nvPr/>
          </p:nvSpPr>
          <p:spPr>
            <a:xfrm>
              <a:off x="230374" y="4475993"/>
              <a:ext cx="1771500" cy="3969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dirty="0">
                  <a:solidFill>
                    <a:schemeClr val="lt1"/>
                  </a:solidFill>
                  <a:latin typeface="Poppins"/>
                  <a:ea typeface="Poppins"/>
                  <a:cs typeface="Poppins"/>
                  <a:sym typeface="Poppins"/>
                </a:rPr>
                <a:t>Culture Building</a:t>
              </a:r>
              <a:endParaRPr sz="1200" dirty="0">
                <a:solidFill>
                  <a:schemeClr val="lt1"/>
                </a:solidFill>
                <a:latin typeface="Poppins"/>
                <a:ea typeface="Poppins"/>
                <a:cs typeface="Poppins"/>
                <a:sym typeface="Poppins"/>
              </a:endParaRPr>
            </a:p>
          </p:txBody>
        </p:sp>
        <p:sp>
          <p:nvSpPr>
            <p:cNvPr id="476" name="Google Shape;476;p87">
              <a:extLst>
                <a:ext uri="{FF2B5EF4-FFF2-40B4-BE49-F238E27FC236}">
                  <a16:creationId xmlns:a16="http://schemas.microsoft.com/office/drawing/2014/main" id="{B87728C3-672B-14EB-AB2D-1F2250124DDE}"/>
                </a:ext>
              </a:extLst>
            </p:cNvPr>
            <p:cNvSpPr/>
            <p:nvPr/>
          </p:nvSpPr>
          <p:spPr>
            <a:xfrm>
              <a:off x="2837750" y="3849175"/>
              <a:ext cx="1562700" cy="1562700"/>
            </a:xfrm>
            <a:prstGeom prst="ellipse">
              <a:avLst/>
            </a:prstGeom>
            <a:solidFill>
              <a:srgbClr val="55555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7" name="Google Shape;477;p87">
              <a:extLst>
                <a:ext uri="{FF2B5EF4-FFF2-40B4-BE49-F238E27FC236}">
                  <a16:creationId xmlns:a16="http://schemas.microsoft.com/office/drawing/2014/main" id="{5EF7E858-D623-8555-AF9D-1CEF193E797A}"/>
                </a:ext>
              </a:extLst>
            </p:cNvPr>
            <p:cNvSpPr/>
            <p:nvPr/>
          </p:nvSpPr>
          <p:spPr>
            <a:xfrm>
              <a:off x="3040250" y="3717425"/>
              <a:ext cx="1157700" cy="3720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lt1"/>
                  </a:solidFill>
                  <a:latin typeface="Poppins"/>
                  <a:ea typeface="Poppins"/>
                  <a:cs typeface="Poppins"/>
                  <a:sym typeface="Poppins"/>
                </a:rPr>
                <a:t>Assessment System</a:t>
              </a:r>
              <a:endParaRPr sz="1200">
                <a:solidFill>
                  <a:schemeClr val="lt1"/>
                </a:solidFill>
                <a:latin typeface="Poppins"/>
                <a:ea typeface="Poppins"/>
                <a:cs typeface="Poppins"/>
                <a:sym typeface="Poppins"/>
              </a:endParaRPr>
            </a:p>
          </p:txBody>
        </p:sp>
        <p:sp>
          <p:nvSpPr>
            <p:cNvPr id="478" name="Google Shape;478;p87">
              <a:extLst>
                <a:ext uri="{FF2B5EF4-FFF2-40B4-BE49-F238E27FC236}">
                  <a16:creationId xmlns:a16="http://schemas.microsoft.com/office/drawing/2014/main" id="{88A1B620-4E11-E71E-812E-4A28CB31E07D}"/>
                </a:ext>
              </a:extLst>
            </p:cNvPr>
            <p:cNvSpPr/>
            <p:nvPr/>
          </p:nvSpPr>
          <p:spPr>
            <a:xfrm>
              <a:off x="2367150" y="4316875"/>
              <a:ext cx="962400" cy="3720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lt1"/>
                  </a:solidFill>
                  <a:latin typeface="Poppins"/>
                  <a:ea typeface="Poppins"/>
                  <a:cs typeface="Poppins"/>
                  <a:sym typeface="Poppins"/>
                </a:rPr>
                <a:t>Execution System</a:t>
              </a:r>
              <a:endParaRPr sz="1200">
                <a:solidFill>
                  <a:schemeClr val="lt1"/>
                </a:solidFill>
                <a:latin typeface="Poppins"/>
                <a:ea typeface="Poppins"/>
                <a:cs typeface="Poppins"/>
                <a:sym typeface="Poppins"/>
              </a:endParaRPr>
            </a:p>
          </p:txBody>
        </p:sp>
        <p:sp>
          <p:nvSpPr>
            <p:cNvPr id="479" name="Google Shape;479;p87">
              <a:extLst>
                <a:ext uri="{FF2B5EF4-FFF2-40B4-BE49-F238E27FC236}">
                  <a16:creationId xmlns:a16="http://schemas.microsoft.com/office/drawing/2014/main" id="{44890640-F333-1784-8F93-B8BE6A3B4AA2}"/>
                </a:ext>
              </a:extLst>
            </p:cNvPr>
            <p:cNvSpPr/>
            <p:nvPr/>
          </p:nvSpPr>
          <p:spPr>
            <a:xfrm>
              <a:off x="3761850" y="4379025"/>
              <a:ext cx="1157700" cy="3720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lt1"/>
                  </a:solidFill>
                  <a:latin typeface="Poppins"/>
                  <a:ea typeface="Poppins"/>
                  <a:cs typeface="Poppins"/>
                  <a:sym typeface="Poppins"/>
                </a:rPr>
                <a:t>Prioritization System</a:t>
              </a:r>
              <a:endParaRPr sz="1200">
                <a:solidFill>
                  <a:schemeClr val="lt1"/>
                </a:solidFill>
                <a:latin typeface="Poppins"/>
                <a:ea typeface="Poppins"/>
                <a:cs typeface="Poppins"/>
                <a:sym typeface="Poppins"/>
              </a:endParaRPr>
            </a:p>
          </p:txBody>
        </p:sp>
        <p:sp>
          <p:nvSpPr>
            <p:cNvPr id="480" name="Google Shape;480;p87">
              <a:extLst>
                <a:ext uri="{FF2B5EF4-FFF2-40B4-BE49-F238E27FC236}">
                  <a16:creationId xmlns:a16="http://schemas.microsoft.com/office/drawing/2014/main" id="{964FFA31-B0ED-7685-9061-09E6B659FAD4}"/>
                </a:ext>
              </a:extLst>
            </p:cNvPr>
            <p:cNvSpPr/>
            <p:nvPr/>
          </p:nvSpPr>
          <p:spPr>
            <a:xfrm>
              <a:off x="2401825" y="5080175"/>
              <a:ext cx="1079100" cy="3720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dirty="0">
                  <a:solidFill>
                    <a:schemeClr val="lt1"/>
                  </a:solidFill>
                  <a:latin typeface="Poppins"/>
                  <a:ea typeface="Poppins"/>
                  <a:cs typeface="Poppins"/>
                  <a:sym typeface="Poppins"/>
                </a:rPr>
                <a:t>Budgeting System</a:t>
              </a:r>
              <a:endParaRPr sz="1200" dirty="0">
                <a:solidFill>
                  <a:schemeClr val="lt1"/>
                </a:solidFill>
                <a:latin typeface="Poppins"/>
                <a:ea typeface="Poppins"/>
                <a:cs typeface="Poppins"/>
                <a:sym typeface="Poppins"/>
              </a:endParaRPr>
            </a:p>
          </p:txBody>
        </p:sp>
        <p:sp>
          <p:nvSpPr>
            <p:cNvPr id="481" name="Google Shape;481;p87">
              <a:extLst>
                <a:ext uri="{FF2B5EF4-FFF2-40B4-BE49-F238E27FC236}">
                  <a16:creationId xmlns:a16="http://schemas.microsoft.com/office/drawing/2014/main" id="{AD9ACE91-CF2B-7BC5-7C45-3C510DE6757E}"/>
                </a:ext>
              </a:extLst>
            </p:cNvPr>
            <p:cNvSpPr/>
            <p:nvPr/>
          </p:nvSpPr>
          <p:spPr>
            <a:xfrm>
              <a:off x="3758875" y="5080175"/>
              <a:ext cx="1042800" cy="372000"/>
            </a:xfrm>
            <a:prstGeom prst="roundRect">
              <a:avLst>
                <a:gd name="adj" fmla="val 16667"/>
              </a:avLst>
            </a:prstGeom>
            <a:solidFill>
              <a:srgbClr val="A3192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lt1"/>
                  </a:solidFill>
                  <a:latin typeface="Poppins"/>
                  <a:ea typeface="Poppins"/>
                  <a:cs typeface="Poppins"/>
                  <a:sym typeface="Poppins"/>
                </a:rPr>
                <a:t>Scoping System</a:t>
              </a:r>
              <a:endParaRPr sz="1200">
                <a:solidFill>
                  <a:schemeClr val="lt1"/>
                </a:solidFill>
                <a:latin typeface="Poppins"/>
                <a:ea typeface="Poppins"/>
                <a:cs typeface="Poppins"/>
                <a:sym typeface="Poppins"/>
              </a:endParaRPr>
            </a:p>
          </p:txBody>
        </p:sp>
      </p:grpSp>
      <p:sp>
        <p:nvSpPr>
          <p:cNvPr id="5" name="Title 4">
            <a:extLst>
              <a:ext uri="{FF2B5EF4-FFF2-40B4-BE49-F238E27FC236}">
                <a16:creationId xmlns:a16="http://schemas.microsoft.com/office/drawing/2014/main" id="{4AC80DD5-F1DC-3275-1573-F50DBA1E4035}"/>
              </a:ext>
            </a:extLst>
          </p:cNvPr>
          <p:cNvSpPr>
            <a:spLocks noGrp="1"/>
          </p:cNvSpPr>
          <p:nvPr>
            <p:ph type="title"/>
          </p:nvPr>
        </p:nvSpPr>
        <p:spPr>
          <a:xfrm>
            <a:off x="242869" y="967960"/>
            <a:ext cx="6538931" cy="685800"/>
          </a:xfrm>
        </p:spPr>
        <p:txBody>
          <a:bodyPr>
            <a:normAutofit/>
          </a:bodyPr>
          <a:lstStyle/>
          <a:p>
            <a:r>
              <a:rPr lang="en-US" dirty="0">
                <a:solidFill>
                  <a:schemeClr val="accent2"/>
                </a:solidFill>
              </a:rPr>
              <a:t>“Unified Campus Community”</a:t>
            </a:r>
          </a:p>
        </p:txBody>
      </p:sp>
      <p:sp>
        <p:nvSpPr>
          <p:cNvPr id="8" name="Title 3">
            <a:extLst>
              <a:ext uri="{FF2B5EF4-FFF2-40B4-BE49-F238E27FC236}">
                <a16:creationId xmlns:a16="http://schemas.microsoft.com/office/drawing/2014/main" id="{26D2026F-F3E6-D9BD-FCCB-D072CE99F4AC}"/>
              </a:ext>
            </a:extLst>
          </p:cNvPr>
          <p:cNvSpPr txBox="1">
            <a:spLocks/>
          </p:cNvSpPr>
          <p:nvPr/>
        </p:nvSpPr>
        <p:spPr>
          <a:xfrm>
            <a:off x="288164" y="381000"/>
            <a:ext cx="8677656"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dirty="0"/>
              <a:t>Example: Capital Planning with a Purpose</a:t>
            </a:r>
          </a:p>
        </p:txBody>
      </p:sp>
    </p:spTree>
    <p:extLst>
      <p:ext uri="{BB962C8B-B14F-4D97-AF65-F5344CB8AC3E}">
        <p14:creationId xmlns:p14="http://schemas.microsoft.com/office/powerpoint/2010/main" val="15441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E87B-91B3-B40C-A47C-69B302DF95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9B0DD-40A8-3A30-DCF6-32F15511EAE6}"/>
              </a:ext>
            </a:extLst>
          </p:cNvPr>
          <p:cNvSpPr>
            <a:spLocks noGrp="1"/>
          </p:cNvSpPr>
          <p:nvPr>
            <p:ph type="sldNum" sz="quarter" idx="12"/>
          </p:nvPr>
        </p:nvSpPr>
        <p:spPr/>
        <p:txBody>
          <a:bodyPr/>
          <a:lstStyle/>
          <a:p>
            <a:fld id="{6315554C-9387-4378-80C2-5F7076CAC952}" type="slidenum">
              <a:rPr lang="en-US" smtClean="0"/>
              <a:t>17</a:t>
            </a:fld>
            <a:endParaRPr lang="en-US"/>
          </a:p>
        </p:txBody>
      </p:sp>
      <p:sp>
        <p:nvSpPr>
          <p:cNvPr id="3" name="Text Placeholder 2">
            <a:extLst>
              <a:ext uri="{FF2B5EF4-FFF2-40B4-BE49-F238E27FC236}">
                <a16:creationId xmlns:a16="http://schemas.microsoft.com/office/drawing/2014/main" id="{3436AAA0-BDF6-CA42-7056-A971980A218D}"/>
              </a:ext>
            </a:extLst>
          </p:cNvPr>
          <p:cNvSpPr>
            <a:spLocks noGrp="1"/>
          </p:cNvSpPr>
          <p:nvPr>
            <p:ph type="body" sz="quarter" idx="13"/>
          </p:nvPr>
        </p:nvSpPr>
        <p:spPr>
          <a:xfrm>
            <a:off x="219006" y="1948797"/>
            <a:ext cx="8858250" cy="4724400"/>
          </a:xfrm>
        </p:spPr>
        <p:txBody>
          <a:bodyPr>
            <a:normAutofit/>
          </a:bodyPr>
          <a:lstStyle/>
          <a:p>
            <a:pPr marL="0" indent="0">
              <a:buNone/>
            </a:pPr>
            <a:r>
              <a:rPr lang="en-US" dirty="0"/>
              <a:t>Vision (V) – </a:t>
            </a:r>
            <a:r>
              <a:rPr lang="en-US" sz="2200" dirty="0"/>
              <a:t>Desired future state</a:t>
            </a:r>
          </a:p>
          <a:p>
            <a:pPr marL="0" indent="0">
              <a:buNone/>
            </a:pPr>
            <a:r>
              <a:rPr lang="en-US" dirty="0"/>
              <a:t>Mission (M) – </a:t>
            </a:r>
            <a:r>
              <a:rPr lang="en-US" sz="2200" dirty="0"/>
              <a:t>Repetitive actions toward vision </a:t>
            </a:r>
          </a:p>
          <a:p>
            <a:pPr marL="0" indent="0">
              <a:buNone/>
            </a:pPr>
            <a:r>
              <a:rPr lang="en-US" dirty="0"/>
              <a:t>Capacity (C) – </a:t>
            </a:r>
            <a:r>
              <a:rPr lang="en-US" sz="2200" dirty="0"/>
              <a:t>Mision critical systems &amp; tools to support the vision  </a:t>
            </a:r>
          </a:p>
          <a:p>
            <a:pPr marL="0" indent="0">
              <a:buNone/>
            </a:pPr>
            <a:r>
              <a:rPr lang="en-US" dirty="0"/>
              <a:t>Learning (L) – </a:t>
            </a:r>
            <a:r>
              <a:rPr lang="en-US" sz="2200" dirty="0"/>
              <a:t>Continuous Modifications based upon feedback  </a:t>
            </a:r>
          </a:p>
          <a:p>
            <a:pPr marL="0" indent="0">
              <a:buNone/>
            </a:pPr>
            <a:endParaRPr lang="en-US" sz="800" dirty="0"/>
          </a:p>
          <a:p>
            <a:pPr marL="0" indent="0">
              <a:buNone/>
            </a:pPr>
            <a:r>
              <a:rPr lang="en-US" dirty="0"/>
              <a:t>Culture (C) – </a:t>
            </a:r>
            <a:r>
              <a:rPr lang="en-US" sz="2200" dirty="0"/>
              <a:t>Shared understanding that drives organizational behavior </a:t>
            </a:r>
          </a:p>
          <a:p>
            <a:pPr marL="0" indent="0">
              <a:buNone/>
            </a:pPr>
            <a:endParaRPr lang="en-US" sz="800" dirty="0"/>
          </a:p>
        </p:txBody>
      </p:sp>
      <p:sp>
        <p:nvSpPr>
          <p:cNvPr id="4" name="Title 3">
            <a:extLst>
              <a:ext uri="{FF2B5EF4-FFF2-40B4-BE49-F238E27FC236}">
                <a16:creationId xmlns:a16="http://schemas.microsoft.com/office/drawing/2014/main" id="{8E2D8881-67C6-066E-4F63-87B13BBAE9DA}"/>
              </a:ext>
            </a:extLst>
          </p:cNvPr>
          <p:cNvSpPr>
            <a:spLocks noGrp="1"/>
          </p:cNvSpPr>
          <p:nvPr>
            <p:ph type="title"/>
          </p:nvPr>
        </p:nvSpPr>
        <p:spPr>
          <a:xfrm>
            <a:off x="219006" y="1154723"/>
            <a:ext cx="4711808" cy="685800"/>
          </a:xfrm>
        </p:spPr>
        <p:txBody>
          <a:bodyPr>
            <a:normAutofit fontScale="90000"/>
          </a:bodyPr>
          <a:lstStyle/>
          <a:p>
            <a:r>
              <a:rPr lang="en-US" dirty="0"/>
              <a:t>Book: Flock Not Clock: </a:t>
            </a:r>
            <a:r>
              <a:rPr lang="en-US" i="1" dirty="0"/>
              <a:t>Design, Align, and Lead</a:t>
            </a:r>
          </a:p>
        </p:txBody>
      </p:sp>
      <p:pic>
        <p:nvPicPr>
          <p:cNvPr id="1026" name="Picture 2" descr="Amazon.com: FLOCK NOT CLOCK: DESIGN ...">
            <a:extLst>
              <a:ext uri="{FF2B5EF4-FFF2-40B4-BE49-F238E27FC236}">
                <a16:creationId xmlns:a16="http://schemas.microsoft.com/office/drawing/2014/main" id="{BCDD665D-FEE4-E7E6-EC28-341E45942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205" y="948437"/>
            <a:ext cx="1929492" cy="1837213"/>
          </a:xfrm>
          <a:prstGeom prst="rect">
            <a:avLst/>
          </a:prstGeom>
          <a:noFill/>
          <a:ln>
            <a:solidFill>
              <a:schemeClr val="tx1">
                <a:alpha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1E83B64-EB4C-8647-2371-667583E012B0}"/>
              </a:ext>
            </a:extLst>
          </p:cNvPr>
          <p:cNvCxnSpPr>
            <a:cxnSpLocks/>
          </p:cNvCxnSpPr>
          <p:nvPr/>
        </p:nvCxnSpPr>
        <p:spPr>
          <a:xfrm>
            <a:off x="304800" y="4419600"/>
            <a:ext cx="2076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oogle Shape;365;p77">
            <a:extLst>
              <a:ext uri="{FF2B5EF4-FFF2-40B4-BE49-F238E27FC236}">
                <a16:creationId xmlns:a16="http://schemas.microsoft.com/office/drawing/2014/main" id="{BAB41C5A-BF76-C145-8E17-AFF00B66F94C}"/>
              </a:ext>
            </a:extLst>
          </p:cNvPr>
          <p:cNvPicPr preferRelativeResize="0"/>
          <p:nvPr/>
        </p:nvPicPr>
        <p:blipFill>
          <a:blip r:embed="rId4">
            <a:alphaModFix/>
          </a:blip>
          <a:stretch>
            <a:fillRect/>
          </a:stretch>
        </p:blipFill>
        <p:spPr>
          <a:xfrm>
            <a:off x="561118" y="5284200"/>
            <a:ext cx="8174026" cy="915775"/>
          </a:xfrm>
          <a:prstGeom prst="rect">
            <a:avLst/>
          </a:prstGeom>
          <a:noFill/>
          <a:ln>
            <a:noFill/>
          </a:ln>
        </p:spPr>
      </p:pic>
      <p:sp>
        <p:nvSpPr>
          <p:cNvPr id="8" name="TextBox 7">
            <a:extLst>
              <a:ext uri="{FF2B5EF4-FFF2-40B4-BE49-F238E27FC236}">
                <a16:creationId xmlns:a16="http://schemas.microsoft.com/office/drawing/2014/main" id="{63482E21-46E4-EABD-185B-B2BD197CAB07}"/>
              </a:ext>
            </a:extLst>
          </p:cNvPr>
          <p:cNvSpPr txBox="1"/>
          <p:nvPr/>
        </p:nvSpPr>
        <p:spPr>
          <a:xfrm>
            <a:off x="3352800" y="6318519"/>
            <a:ext cx="2133600" cy="369332"/>
          </a:xfrm>
          <a:prstGeom prst="rect">
            <a:avLst/>
          </a:prstGeom>
          <a:noFill/>
        </p:spPr>
        <p:txBody>
          <a:bodyPr wrap="square" rtlCol="0">
            <a:spAutoFit/>
          </a:bodyPr>
          <a:lstStyle/>
          <a:p>
            <a:r>
              <a:rPr lang="en-US" dirty="0"/>
              <a:t>Image: Cabrera Lab</a:t>
            </a:r>
          </a:p>
        </p:txBody>
      </p:sp>
      <p:sp>
        <p:nvSpPr>
          <p:cNvPr id="9" name="TextBox 8">
            <a:extLst>
              <a:ext uri="{FF2B5EF4-FFF2-40B4-BE49-F238E27FC236}">
                <a16:creationId xmlns:a16="http://schemas.microsoft.com/office/drawing/2014/main" id="{F1D88187-0AEF-B5B4-0A4E-087C890CB3A2}"/>
              </a:ext>
            </a:extLst>
          </p:cNvPr>
          <p:cNvSpPr txBox="1"/>
          <p:nvPr/>
        </p:nvSpPr>
        <p:spPr>
          <a:xfrm>
            <a:off x="7190648" y="2863838"/>
            <a:ext cx="1796311" cy="276999"/>
          </a:xfrm>
          <a:prstGeom prst="rect">
            <a:avLst/>
          </a:prstGeom>
          <a:noFill/>
        </p:spPr>
        <p:txBody>
          <a:bodyPr wrap="square" rtlCol="0">
            <a:spAutoFit/>
          </a:bodyPr>
          <a:lstStyle/>
          <a:p>
            <a:r>
              <a:rPr lang="en-US" sz="1200" dirty="0"/>
              <a:t>Image: Cabrera Lab</a:t>
            </a:r>
          </a:p>
        </p:txBody>
      </p:sp>
      <p:sp>
        <p:nvSpPr>
          <p:cNvPr id="5" name="Title 3">
            <a:extLst>
              <a:ext uri="{FF2B5EF4-FFF2-40B4-BE49-F238E27FC236}">
                <a16:creationId xmlns:a16="http://schemas.microsoft.com/office/drawing/2014/main" id="{C57EFD63-9044-8E22-DC62-584A236C267C}"/>
              </a:ext>
            </a:extLst>
          </p:cNvPr>
          <p:cNvSpPr txBox="1">
            <a:spLocks/>
          </p:cNvSpPr>
          <p:nvPr/>
        </p:nvSpPr>
        <p:spPr>
          <a:xfrm>
            <a:off x="228600" y="381196"/>
            <a:ext cx="84582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nSpc>
                <a:spcPct val="90000"/>
              </a:lnSpc>
            </a:pPr>
            <a:r>
              <a:rPr lang="en-US" dirty="0"/>
              <a:t>Planning with a Purpose:</a:t>
            </a:r>
          </a:p>
        </p:txBody>
      </p:sp>
      <p:sp>
        <p:nvSpPr>
          <p:cNvPr id="10" name="Rectangle: Rounded Corners 9">
            <a:extLst>
              <a:ext uri="{FF2B5EF4-FFF2-40B4-BE49-F238E27FC236}">
                <a16:creationId xmlns:a16="http://schemas.microsoft.com/office/drawing/2014/main" id="{9F1A85E5-A38A-E5E0-C956-CBD0FD941DD9}"/>
              </a:ext>
            </a:extLst>
          </p:cNvPr>
          <p:cNvSpPr/>
          <p:nvPr/>
        </p:nvSpPr>
        <p:spPr>
          <a:xfrm>
            <a:off x="1752600" y="5562600"/>
            <a:ext cx="1371600" cy="381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595066B-C562-61E5-B80A-15BC0D0EB8C7}"/>
              </a:ext>
            </a:extLst>
          </p:cNvPr>
          <p:cNvSpPr/>
          <p:nvPr/>
        </p:nvSpPr>
        <p:spPr>
          <a:xfrm>
            <a:off x="3976964" y="5544710"/>
            <a:ext cx="1371600" cy="381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AE785FF-93E5-9C65-F202-932A70AE948F}"/>
              </a:ext>
            </a:extLst>
          </p:cNvPr>
          <p:cNvSpPr/>
          <p:nvPr/>
        </p:nvSpPr>
        <p:spPr>
          <a:xfrm>
            <a:off x="6219405" y="5528563"/>
            <a:ext cx="1371600" cy="381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B126F-FDCA-C5A0-AC9E-E1EB37DA28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ECF4D-994C-EB0A-8DCC-4E8F60F95DB3}"/>
              </a:ext>
            </a:extLst>
          </p:cNvPr>
          <p:cNvSpPr>
            <a:spLocks noGrp="1"/>
          </p:cNvSpPr>
          <p:nvPr>
            <p:ph type="sldNum" sz="quarter" idx="12"/>
          </p:nvPr>
        </p:nvSpPr>
        <p:spPr/>
        <p:txBody>
          <a:bodyPr/>
          <a:lstStyle/>
          <a:p>
            <a:fld id="{6315554C-9387-4378-80C2-5F7076CAC952}" type="slidenum">
              <a:rPr lang="en-US" smtClean="0"/>
              <a:t>18</a:t>
            </a:fld>
            <a:endParaRPr lang="en-US"/>
          </a:p>
        </p:txBody>
      </p:sp>
      <p:sp>
        <p:nvSpPr>
          <p:cNvPr id="3" name="Text Placeholder 2">
            <a:extLst>
              <a:ext uri="{FF2B5EF4-FFF2-40B4-BE49-F238E27FC236}">
                <a16:creationId xmlns:a16="http://schemas.microsoft.com/office/drawing/2014/main" id="{1E621ED9-EA74-AA2D-CD7B-FC00D9764F55}"/>
              </a:ext>
            </a:extLst>
          </p:cNvPr>
          <p:cNvSpPr>
            <a:spLocks noGrp="1"/>
          </p:cNvSpPr>
          <p:nvPr>
            <p:ph type="body" sz="quarter" idx="13"/>
          </p:nvPr>
        </p:nvSpPr>
        <p:spPr>
          <a:xfrm>
            <a:off x="285750" y="1219200"/>
            <a:ext cx="8678863" cy="3998913"/>
          </a:xfrm>
        </p:spPr>
        <p:txBody>
          <a:bodyPr/>
          <a:lstStyle/>
          <a:p>
            <a:pPr marL="0" indent="0">
              <a:buNone/>
            </a:pPr>
            <a:r>
              <a:rPr lang="en-US" dirty="0"/>
              <a:t>Bunch of Systems </a:t>
            </a:r>
          </a:p>
        </p:txBody>
      </p:sp>
      <p:sp>
        <p:nvSpPr>
          <p:cNvPr id="4" name="Title 3">
            <a:extLst>
              <a:ext uri="{FF2B5EF4-FFF2-40B4-BE49-F238E27FC236}">
                <a16:creationId xmlns:a16="http://schemas.microsoft.com/office/drawing/2014/main" id="{6D5D27EE-ABFD-1CF2-43CB-1E0BD2B05C8D}"/>
              </a:ext>
            </a:extLst>
          </p:cNvPr>
          <p:cNvSpPr>
            <a:spLocks noGrp="1"/>
          </p:cNvSpPr>
          <p:nvPr>
            <p:ph type="title"/>
          </p:nvPr>
        </p:nvSpPr>
        <p:spPr>
          <a:xfrm>
            <a:off x="285750" y="533400"/>
            <a:ext cx="8677656" cy="685800"/>
          </a:xfrm>
        </p:spPr>
        <p:txBody>
          <a:bodyPr>
            <a:normAutofit/>
          </a:bodyPr>
          <a:lstStyle/>
          <a:p>
            <a:r>
              <a:rPr lang="en-US" dirty="0"/>
              <a:t>Alignment: Challenges </a:t>
            </a:r>
          </a:p>
        </p:txBody>
      </p:sp>
      <p:grpSp>
        <p:nvGrpSpPr>
          <p:cNvPr id="7" name="Group 6">
            <a:extLst>
              <a:ext uri="{FF2B5EF4-FFF2-40B4-BE49-F238E27FC236}">
                <a16:creationId xmlns:a16="http://schemas.microsoft.com/office/drawing/2014/main" id="{1D8476CD-84A3-5651-7F97-C55F714BBDD3}"/>
              </a:ext>
            </a:extLst>
          </p:cNvPr>
          <p:cNvGrpSpPr/>
          <p:nvPr/>
        </p:nvGrpSpPr>
        <p:grpSpPr>
          <a:xfrm>
            <a:off x="1600200" y="2057400"/>
            <a:ext cx="1447800" cy="1371600"/>
            <a:chOff x="914400" y="2743200"/>
            <a:chExt cx="1447800" cy="1371600"/>
          </a:xfrm>
        </p:grpSpPr>
        <p:sp>
          <p:nvSpPr>
            <p:cNvPr id="5" name="Flowchart: Magnetic Disk 4">
              <a:extLst>
                <a:ext uri="{FF2B5EF4-FFF2-40B4-BE49-F238E27FC236}">
                  <a16:creationId xmlns:a16="http://schemas.microsoft.com/office/drawing/2014/main" id="{EBA3351D-9138-96D1-2BC2-DF7052262576}"/>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a:extLst>
                <a:ext uri="{FF2B5EF4-FFF2-40B4-BE49-F238E27FC236}">
                  <a16:creationId xmlns:a16="http://schemas.microsoft.com/office/drawing/2014/main" id="{82137FA3-3BAA-21C4-AD6A-5DAB1F0E2CA9}"/>
                </a:ext>
              </a:extLst>
            </p:cNvPr>
            <p:cNvSpPr/>
            <p:nvPr/>
          </p:nvSpPr>
          <p:spPr>
            <a:xfrm>
              <a:off x="914400" y="3276600"/>
              <a:ext cx="1447800" cy="83820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7843B13-3D71-D521-1E2C-8330F60EB3AF}"/>
              </a:ext>
            </a:extLst>
          </p:cNvPr>
          <p:cNvGrpSpPr/>
          <p:nvPr/>
        </p:nvGrpSpPr>
        <p:grpSpPr>
          <a:xfrm>
            <a:off x="3839317" y="2057400"/>
            <a:ext cx="1447800" cy="1371600"/>
            <a:chOff x="914400" y="2743200"/>
            <a:chExt cx="1447800" cy="1371600"/>
          </a:xfrm>
        </p:grpSpPr>
        <p:sp>
          <p:nvSpPr>
            <p:cNvPr id="10" name="Flowchart: Magnetic Disk 9">
              <a:extLst>
                <a:ext uri="{FF2B5EF4-FFF2-40B4-BE49-F238E27FC236}">
                  <a16:creationId xmlns:a16="http://schemas.microsoft.com/office/drawing/2014/main" id="{DF816C69-5C1E-2C60-6A8A-AF94632B7BF3}"/>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a:extLst>
                <a:ext uri="{FF2B5EF4-FFF2-40B4-BE49-F238E27FC236}">
                  <a16:creationId xmlns:a16="http://schemas.microsoft.com/office/drawing/2014/main" id="{732A1599-64CB-3B95-0A67-ABF6012F1041}"/>
                </a:ext>
              </a:extLst>
            </p:cNvPr>
            <p:cNvSpPr/>
            <p:nvPr/>
          </p:nvSpPr>
          <p:spPr>
            <a:xfrm>
              <a:off x="914400" y="3276600"/>
              <a:ext cx="1447800" cy="83820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B6C769F-BE58-BB0F-0DFE-56CF954E5F35}"/>
              </a:ext>
            </a:extLst>
          </p:cNvPr>
          <p:cNvGrpSpPr/>
          <p:nvPr/>
        </p:nvGrpSpPr>
        <p:grpSpPr>
          <a:xfrm>
            <a:off x="6172200" y="2057400"/>
            <a:ext cx="1447800" cy="1371600"/>
            <a:chOff x="914400" y="2743200"/>
            <a:chExt cx="1447800" cy="1371600"/>
          </a:xfrm>
        </p:grpSpPr>
        <p:sp>
          <p:nvSpPr>
            <p:cNvPr id="13" name="Flowchart: Magnetic Disk 12">
              <a:extLst>
                <a:ext uri="{FF2B5EF4-FFF2-40B4-BE49-F238E27FC236}">
                  <a16:creationId xmlns:a16="http://schemas.microsoft.com/office/drawing/2014/main" id="{96ED8BD5-ABA4-C576-EB4C-C6D40027371D}"/>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a:extLst>
                <a:ext uri="{FF2B5EF4-FFF2-40B4-BE49-F238E27FC236}">
                  <a16:creationId xmlns:a16="http://schemas.microsoft.com/office/drawing/2014/main" id="{D4BCACE5-1F73-572E-4C9D-2A8950BB58AF}"/>
                </a:ext>
              </a:extLst>
            </p:cNvPr>
            <p:cNvSpPr/>
            <p:nvPr/>
          </p:nvSpPr>
          <p:spPr>
            <a:xfrm>
              <a:off x="914400" y="3276600"/>
              <a:ext cx="1447800" cy="83820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66202AD-5562-5CF8-0357-7DFB2B5B7133}"/>
              </a:ext>
            </a:extLst>
          </p:cNvPr>
          <p:cNvGrpSpPr/>
          <p:nvPr/>
        </p:nvGrpSpPr>
        <p:grpSpPr>
          <a:xfrm>
            <a:off x="2743200" y="3561555"/>
            <a:ext cx="1676400" cy="1458697"/>
            <a:chOff x="914400" y="2743200"/>
            <a:chExt cx="1447800" cy="1371600"/>
          </a:xfrm>
        </p:grpSpPr>
        <p:sp>
          <p:nvSpPr>
            <p:cNvPr id="16" name="Flowchart: Magnetic Disk 15">
              <a:extLst>
                <a:ext uri="{FF2B5EF4-FFF2-40B4-BE49-F238E27FC236}">
                  <a16:creationId xmlns:a16="http://schemas.microsoft.com/office/drawing/2014/main" id="{C3FE8510-A764-8BC2-898C-CA2D715C69C6}"/>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53AB1884-2DA8-B09F-FA69-664B9E285E06}"/>
                </a:ext>
              </a:extLst>
            </p:cNvPr>
            <p:cNvSpPr/>
            <p:nvPr/>
          </p:nvSpPr>
          <p:spPr>
            <a:xfrm>
              <a:off x="914400" y="3276600"/>
              <a:ext cx="1447800" cy="83820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15FBCE5-C8D5-5317-4941-5F04C6E86301}"/>
              </a:ext>
            </a:extLst>
          </p:cNvPr>
          <p:cNvGrpSpPr/>
          <p:nvPr/>
        </p:nvGrpSpPr>
        <p:grpSpPr>
          <a:xfrm>
            <a:off x="5224112" y="3561556"/>
            <a:ext cx="1447800" cy="1371600"/>
            <a:chOff x="914400" y="2743200"/>
            <a:chExt cx="1447800" cy="1371600"/>
          </a:xfrm>
        </p:grpSpPr>
        <p:sp>
          <p:nvSpPr>
            <p:cNvPr id="19" name="Flowchart: Magnetic Disk 18">
              <a:extLst>
                <a:ext uri="{FF2B5EF4-FFF2-40B4-BE49-F238E27FC236}">
                  <a16:creationId xmlns:a16="http://schemas.microsoft.com/office/drawing/2014/main" id="{C6D04411-4648-E2D1-9B44-50F1303C4B02}"/>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ED10DE2F-F116-FF97-2944-746B630F4748}"/>
                </a:ext>
              </a:extLst>
            </p:cNvPr>
            <p:cNvSpPr/>
            <p:nvPr/>
          </p:nvSpPr>
          <p:spPr>
            <a:xfrm>
              <a:off x="914400" y="3276600"/>
              <a:ext cx="1447800" cy="83820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ube 23">
            <a:extLst>
              <a:ext uri="{FF2B5EF4-FFF2-40B4-BE49-F238E27FC236}">
                <a16:creationId xmlns:a16="http://schemas.microsoft.com/office/drawing/2014/main" id="{965C2995-3449-AF0C-7872-B8C1BA2745FC}"/>
              </a:ext>
            </a:extLst>
          </p:cNvPr>
          <p:cNvSpPr/>
          <p:nvPr/>
        </p:nvSpPr>
        <p:spPr>
          <a:xfrm>
            <a:off x="3433412" y="5587523"/>
            <a:ext cx="2514600" cy="665956"/>
          </a:xfrm>
          <a:prstGeom prst="cub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Mision </a:t>
            </a:r>
          </a:p>
        </p:txBody>
      </p:sp>
      <p:sp>
        <p:nvSpPr>
          <p:cNvPr id="8" name="TextBox 7">
            <a:extLst>
              <a:ext uri="{FF2B5EF4-FFF2-40B4-BE49-F238E27FC236}">
                <a16:creationId xmlns:a16="http://schemas.microsoft.com/office/drawing/2014/main" id="{0EC6CD9C-BB01-65B5-F60C-59965103B1D5}"/>
              </a:ext>
            </a:extLst>
          </p:cNvPr>
          <p:cNvSpPr txBox="1"/>
          <p:nvPr/>
        </p:nvSpPr>
        <p:spPr>
          <a:xfrm>
            <a:off x="1600200" y="2782669"/>
            <a:ext cx="1447800" cy="646331"/>
          </a:xfrm>
          <a:prstGeom prst="rect">
            <a:avLst/>
          </a:prstGeom>
          <a:noFill/>
        </p:spPr>
        <p:txBody>
          <a:bodyPr wrap="square" rtlCol="0">
            <a:spAutoFit/>
          </a:bodyPr>
          <a:lstStyle/>
          <a:p>
            <a:pPr algn="ctr"/>
            <a:r>
              <a:rPr lang="en-US" dirty="0">
                <a:solidFill>
                  <a:schemeClr val="bg1"/>
                </a:solidFill>
              </a:rPr>
              <a:t>Assessment System </a:t>
            </a:r>
          </a:p>
        </p:txBody>
      </p:sp>
      <p:sp>
        <p:nvSpPr>
          <p:cNvPr id="21" name="TextBox 20">
            <a:extLst>
              <a:ext uri="{FF2B5EF4-FFF2-40B4-BE49-F238E27FC236}">
                <a16:creationId xmlns:a16="http://schemas.microsoft.com/office/drawing/2014/main" id="{D9AC8E30-0531-D1E7-6831-9EADA34852C3}"/>
              </a:ext>
            </a:extLst>
          </p:cNvPr>
          <p:cNvSpPr txBox="1"/>
          <p:nvPr/>
        </p:nvSpPr>
        <p:spPr>
          <a:xfrm>
            <a:off x="3828233" y="2796849"/>
            <a:ext cx="1447800" cy="646331"/>
          </a:xfrm>
          <a:prstGeom prst="rect">
            <a:avLst/>
          </a:prstGeom>
          <a:noFill/>
        </p:spPr>
        <p:txBody>
          <a:bodyPr wrap="square" rtlCol="0">
            <a:spAutoFit/>
          </a:bodyPr>
          <a:lstStyle/>
          <a:p>
            <a:pPr algn="ctr"/>
            <a:r>
              <a:rPr lang="en-US" dirty="0">
                <a:solidFill>
                  <a:schemeClr val="bg1"/>
                </a:solidFill>
              </a:rPr>
              <a:t>Prioritization</a:t>
            </a:r>
          </a:p>
          <a:p>
            <a:pPr algn="ctr"/>
            <a:r>
              <a:rPr lang="en-US" dirty="0">
                <a:solidFill>
                  <a:schemeClr val="bg1"/>
                </a:solidFill>
              </a:rPr>
              <a:t>System  </a:t>
            </a:r>
          </a:p>
        </p:txBody>
      </p:sp>
      <p:sp>
        <p:nvSpPr>
          <p:cNvPr id="22" name="TextBox 21">
            <a:extLst>
              <a:ext uri="{FF2B5EF4-FFF2-40B4-BE49-F238E27FC236}">
                <a16:creationId xmlns:a16="http://schemas.microsoft.com/office/drawing/2014/main" id="{2208BF91-B717-D161-D699-CA6B14D0C8BD}"/>
              </a:ext>
            </a:extLst>
          </p:cNvPr>
          <p:cNvSpPr txBox="1"/>
          <p:nvPr/>
        </p:nvSpPr>
        <p:spPr>
          <a:xfrm>
            <a:off x="6172200" y="2796849"/>
            <a:ext cx="1447800" cy="646331"/>
          </a:xfrm>
          <a:prstGeom prst="rect">
            <a:avLst/>
          </a:prstGeom>
          <a:noFill/>
        </p:spPr>
        <p:txBody>
          <a:bodyPr wrap="square" rtlCol="0">
            <a:spAutoFit/>
          </a:bodyPr>
          <a:lstStyle/>
          <a:p>
            <a:pPr algn="ctr"/>
            <a:r>
              <a:rPr lang="en-US" dirty="0">
                <a:solidFill>
                  <a:schemeClr val="bg1"/>
                </a:solidFill>
              </a:rPr>
              <a:t>Scoping</a:t>
            </a:r>
          </a:p>
          <a:p>
            <a:pPr algn="ctr"/>
            <a:r>
              <a:rPr lang="en-US" dirty="0">
                <a:solidFill>
                  <a:schemeClr val="bg1"/>
                </a:solidFill>
              </a:rPr>
              <a:t>System  </a:t>
            </a:r>
          </a:p>
        </p:txBody>
      </p:sp>
      <p:sp>
        <p:nvSpPr>
          <p:cNvPr id="23" name="TextBox 22">
            <a:extLst>
              <a:ext uri="{FF2B5EF4-FFF2-40B4-BE49-F238E27FC236}">
                <a16:creationId xmlns:a16="http://schemas.microsoft.com/office/drawing/2014/main" id="{E7373B66-01E7-5B0F-02BB-A8ED7F625427}"/>
              </a:ext>
            </a:extLst>
          </p:cNvPr>
          <p:cNvSpPr txBox="1"/>
          <p:nvPr/>
        </p:nvSpPr>
        <p:spPr>
          <a:xfrm>
            <a:off x="2857500" y="4373921"/>
            <a:ext cx="1447800" cy="646331"/>
          </a:xfrm>
          <a:prstGeom prst="rect">
            <a:avLst/>
          </a:prstGeom>
          <a:noFill/>
        </p:spPr>
        <p:txBody>
          <a:bodyPr wrap="square" rtlCol="0">
            <a:spAutoFit/>
          </a:bodyPr>
          <a:lstStyle/>
          <a:p>
            <a:pPr algn="ctr"/>
            <a:r>
              <a:rPr lang="en-US" dirty="0">
                <a:solidFill>
                  <a:schemeClr val="bg1"/>
                </a:solidFill>
              </a:rPr>
              <a:t>Budgeting</a:t>
            </a:r>
          </a:p>
          <a:p>
            <a:pPr algn="ctr"/>
            <a:r>
              <a:rPr lang="en-US" dirty="0">
                <a:solidFill>
                  <a:schemeClr val="bg1"/>
                </a:solidFill>
              </a:rPr>
              <a:t>System  </a:t>
            </a:r>
          </a:p>
        </p:txBody>
      </p:sp>
      <p:sp>
        <p:nvSpPr>
          <p:cNvPr id="25" name="TextBox 24">
            <a:extLst>
              <a:ext uri="{FF2B5EF4-FFF2-40B4-BE49-F238E27FC236}">
                <a16:creationId xmlns:a16="http://schemas.microsoft.com/office/drawing/2014/main" id="{E938B883-06B8-CEC2-1247-DF25A14AE4C8}"/>
              </a:ext>
            </a:extLst>
          </p:cNvPr>
          <p:cNvSpPr txBox="1"/>
          <p:nvPr/>
        </p:nvSpPr>
        <p:spPr>
          <a:xfrm>
            <a:off x="5199174" y="4301987"/>
            <a:ext cx="1447800" cy="646331"/>
          </a:xfrm>
          <a:prstGeom prst="rect">
            <a:avLst/>
          </a:prstGeom>
          <a:noFill/>
        </p:spPr>
        <p:txBody>
          <a:bodyPr wrap="square" rtlCol="0">
            <a:spAutoFit/>
          </a:bodyPr>
          <a:lstStyle/>
          <a:p>
            <a:pPr algn="ctr"/>
            <a:r>
              <a:rPr lang="en-US" dirty="0">
                <a:solidFill>
                  <a:schemeClr val="bg1"/>
                </a:solidFill>
              </a:rPr>
              <a:t>Execution</a:t>
            </a:r>
          </a:p>
          <a:p>
            <a:pPr algn="ctr"/>
            <a:r>
              <a:rPr lang="en-US" dirty="0">
                <a:solidFill>
                  <a:schemeClr val="bg1"/>
                </a:solidFill>
              </a:rPr>
              <a:t>System  </a:t>
            </a:r>
          </a:p>
        </p:txBody>
      </p:sp>
    </p:spTree>
    <p:extLst>
      <p:ext uri="{BB962C8B-B14F-4D97-AF65-F5344CB8AC3E}">
        <p14:creationId xmlns:p14="http://schemas.microsoft.com/office/powerpoint/2010/main" val="265870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6674-138D-E180-9BCE-AA1FCA77DB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C619A4-2B92-1AB7-DA6F-4D2E765BAA92}"/>
              </a:ext>
            </a:extLst>
          </p:cNvPr>
          <p:cNvSpPr>
            <a:spLocks noGrp="1"/>
          </p:cNvSpPr>
          <p:nvPr>
            <p:ph type="sldNum" sz="quarter" idx="12"/>
          </p:nvPr>
        </p:nvSpPr>
        <p:spPr/>
        <p:txBody>
          <a:bodyPr/>
          <a:lstStyle/>
          <a:p>
            <a:fld id="{6315554C-9387-4378-80C2-5F7076CAC952}" type="slidenum">
              <a:rPr lang="en-US" smtClean="0"/>
              <a:t>19</a:t>
            </a:fld>
            <a:endParaRPr lang="en-US"/>
          </a:p>
        </p:txBody>
      </p:sp>
      <p:sp>
        <p:nvSpPr>
          <p:cNvPr id="3" name="Text Placeholder 2">
            <a:extLst>
              <a:ext uri="{FF2B5EF4-FFF2-40B4-BE49-F238E27FC236}">
                <a16:creationId xmlns:a16="http://schemas.microsoft.com/office/drawing/2014/main" id="{9D91C420-D61B-0C38-C2DE-28B23B23EDC6}"/>
              </a:ext>
            </a:extLst>
          </p:cNvPr>
          <p:cNvSpPr>
            <a:spLocks noGrp="1"/>
          </p:cNvSpPr>
          <p:nvPr>
            <p:ph type="body" sz="quarter" idx="13"/>
          </p:nvPr>
        </p:nvSpPr>
        <p:spPr>
          <a:xfrm>
            <a:off x="196471" y="1108092"/>
            <a:ext cx="8678863" cy="4374877"/>
          </a:xfrm>
        </p:spPr>
        <p:txBody>
          <a:bodyPr/>
          <a:lstStyle/>
          <a:p>
            <a:pPr marL="0" indent="0">
              <a:buNone/>
            </a:pPr>
            <a:r>
              <a:rPr lang="en-US" dirty="0"/>
              <a:t>System of Systems </a:t>
            </a:r>
          </a:p>
        </p:txBody>
      </p:sp>
      <p:sp>
        <p:nvSpPr>
          <p:cNvPr id="4" name="Title 3">
            <a:extLst>
              <a:ext uri="{FF2B5EF4-FFF2-40B4-BE49-F238E27FC236}">
                <a16:creationId xmlns:a16="http://schemas.microsoft.com/office/drawing/2014/main" id="{9A56FB0B-DD59-4828-F04D-09639A34B5B5}"/>
              </a:ext>
            </a:extLst>
          </p:cNvPr>
          <p:cNvSpPr>
            <a:spLocks noGrp="1"/>
          </p:cNvSpPr>
          <p:nvPr>
            <p:ph type="title"/>
          </p:nvPr>
        </p:nvSpPr>
        <p:spPr>
          <a:xfrm>
            <a:off x="196471" y="448905"/>
            <a:ext cx="8677656" cy="685800"/>
          </a:xfrm>
        </p:spPr>
        <p:txBody>
          <a:bodyPr>
            <a:normAutofit fontScale="90000"/>
          </a:bodyPr>
          <a:lstStyle/>
          <a:p>
            <a:r>
              <a:rPr lang="en-US" dirty="0"/>
              <a:t>Alignment: Mission Moment – “Building a Bridge” </a:t>
            </a:r>
          </a:p>
        </p:txBody>
      </p:sp>
      <p:grpSp>
        <p:nvGrpSpPr>
          <p:cNvPr id="73" name="Group 72">
            <a:extLst>
              <a:ext uri="{FF2B5EF4-FFF2-40B4-BE49-F238E27FC236}">
                <a16:creationId xmlns:a16="http://schemas.microsoft.com/office/drawing/2014/main" id="{C77776C1-05E9-468D-327B-BF0C7C4420A9}"/>
              </a:ext>
            </a:extLst>
          </p:cNvPr>
          <p:cNvGrpSpPr/>
          <p:nvPr/>
        </p:nvGrpSpPr>
        <p:grpSpPr>
          <a:xfrm>
            <a:off x="1447800" y="1710676"/>
            <a:ext cx="6057242" cy="4803427"/>
            <a:chOff x="1155563" y="1918048"/>
            <a:chExt cx="6057242" cy="4803427"/>
          </a:xfrm>
        </p:grpSpPr>
        <p:sp>
          <p:nvSpPr>
            <p:cNvPr id="24" name="Cube 23">
              <a:extLst>
                <a:ext uri="{FF2B5EF4-FFF2-40B4-BE49-F238E27FC236}">
                  <a16:creationId xmlns:a16="http://schemas.microsoft.com/office/drawing/2014/main" id="{8A260850-CA81-E63B-BCD9-CB40F0D3A300}"/>
                </a:ext>
              </a:extLst>
            </p:cNvPr>
            <p:cNvSpPr/>
            <p:nvPr/>
          </p:nvSpPr>
          <p:spPr>
            <a:xfrm>
              <a:off x="2924917" y="6055519"/>
              <a:ext cx="2514600" cy="665956"/>
            </a:xfrm>
            <a:prstGeom prst="cub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Mision</a:t>
              </a:r>
            </a:p>
          </p:txBody>
        </p:sp>
        <p:grpSp>
          <p:nvGrpSpPr>
            <p:cNvPr id="69" name="Group 68">
              <a:extLst>
                <a:ext uri="{FF2B5EF4-FFF2-40B4-BE49-F238E27FC236}">
                  <a16:creationId xmlns:a16="http://schemas.microsoft.com/office/drawing/2014/main" id="{281B9752-72DC-4A05-8DF8-88086F80AE23}"/>
                </a:ext>
              </a:extLst>
            </p:cNvPr>
            <p:cNvGrpSpPr/>
            <p:nvPr/>
          </p:nvGrpSpPr>
          <p:grpSpPr>
            <a:xfrm>
              <a:off x="1155563" y="1918048"/>
              <a:ext cx="6002234" cy="1736669"/>
              <a:chOff x="1181100" y="2325233"/>
              <a:chExt cx="6002234" cy="1736669"/>
            </a:xfrm>
          </p:grpSpPr>
          <p:grpSp>
            <p:nvGrpSpPr>
              <p:cNvPr id="68" name="Group 67">
                <a:extLst>
                  <a:ext uri="{FF2B5EF4-FFF2-40B4-BE49-F238E27FC236}">
                    <a16:creationId xmlns:a16="http://schemas.microsoft.com/office/drawing/2014/main" id="{27DB5941-16E2-E9BA-0962-10E88F28C7EB}"/>
                  </a:ext>
                </a:extLst>
              </p:cNvPr>
              <p:cNvGrpSpPr/>
              <p:nvPr/>
            </p:nvGrpSpPr>
            <p:grpSpPr>
              <a:xfrm>
                <a:off x="1181100" y="2325233"/>
                <a:ext cx="6002234" cy="1736669"/>
                <a:chOff x="1181100" y="2325233"/>
                <a:chExt cx="6002234" cy="1736669"/>
              </a:xfrm>
            </p:grpSpPr>
            <p:grpSp>
              <p:nvGrpSpPr>
                <p:cNvPr id="7" name="Group 6">
                  <a:extLst>
                    <a:ext uri="{FF2B5EF4-FFF2-40B4-BE49-F238E27FC236}">
                      <a16:creationId xmlns:a16="http://schemas.microsoft.com/office/drawing/2014/main" id="{65E7A266-DB33-74EB-CCAA-67BC22716A40}"/>
                    </a:ext>
                  </a:extLst>
                </p:cNvPr>
                <p:cNvGrpSpPr/>
                <p:nvPr/>
              </p:nvGrpSpPr>
              <p:grpSpPr>
                <a:xfrm>
                  <a:off x="1181100" y="2325233"/>
                  <a:ext cx="1447800" cy="1709479"/>
                  <a:chOff x="914400" y="2743200"/>
                  <a:chExt cx="1447800" cy="1371600"/>
                </a:xfrm>
              </p:grpSpPr>
              <p:sp>
                <p:nvSpPr>
                  <p:cNvPr id="5" name="Flowchart: Magnetic Disk 4">
                    <a:extLst>
                      <a:ext uri="{FF2B5EF4-FFF2-40B4-BE49-F238E27FC236}">
                        <a16:creationId xmlns:a16="http://schemas.microsoft.com/office/drawing/2014/main" id="{1B5363EB-F5D8-A254-B360-72A32C994602}"/>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a:extLst>
                      <a:ext uri="{FF2B5EF4-FFF2-40B4-BE49-F238E27FC236}">
                        <a16:creationId xmlns:a16="http://schemas.microsoft.com/office/drawing/2014/main" id="{D1176212-56B6-BB8A-CCC9-B4E1CA8E79E9}"/>
                      </a:ext>
                    </a:extLst>
                  </p:cNvPr>
                  <p:cNvSpPr/>
                  <p:nvPr/>
                </p:nvSpPr>
                <p:spPr>
                  <a:xfrm>
                    <a:off x="914400" y="3276600"/>
                    <a:ext cx="1447800" cy="838200"/>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8739BB7-04F1-9D37-3545-D9539FFB9899}"/>
                    </a:ext>
                  </a:extLst>
                </p:cNvPr>
                <p:cNvGrpSpPr/>
                <p:nvPr/>
              </p:nvGrpSpPr>
              <p:grpSpPr>
                <a:xfrm>
                  <a:off x="3458317" y="2352424"/>
                  <a:ext cx="1447800" cy="1709478"/>
                  <a:chOff x="914400" y="2743200"/>
                  <a:chExt cx="1447800" cy="1371600"/>
                </a:xfrm>
              </p:grpSpPr>
              <p:sp>
                <p:nvSpPr>
                  <p:cNvPr id="10" name="Flowchart: Magnetic Disk 9">
                    <a:extLst>
                      <a:ext uri="{FF2B5EF4-FFF2-40B4-BE49-F238E27FC236}">
                        <a16:creationId xmlns:a16="http://schemas.microsoft.com/office/drawing/2014/main" id="{73694CEE-E896-E68C-03B2-3EC52C552C8C}"/>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a:extLst>
                      <a:ext uri="{FF2B5EF4-FFF2-40B4-BE49-F238E27FC236}">
                        <a16:creationId xmlns:a16="http://schemas.microsoft.com/office/drawing/2014/main" id="{4BA0E0F7-E20E-DCD1-D30F-365293E30485}"/>
                      </a:ext>
                    </a:extLst>
                  </p:cNvPr>
                  <p:cNvSpPr/>
                  <p:nvPr/>
                </p:nvSpPr>
                <p:spPr>
                  <a:xfrm>
                    <a:off x="914400" y="3276600"/>
                    <a:ext cx="1447800" cy="838200"/>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57AF84B-0293-9F15-4541-FD2AC2C20308}"/>
                    </a:ext>
                  </a:extLst>
                </p:cNvPr>
                <p:cNvGrpSpPr/>
                <p:nvPr/>
              </p:nvGrpSpPr>
              <p:grpSpPr>
                <a:xfrm>
                  <a:off x="5735534" y="2401428"/>
                  <a:ext cx="1447800" cy="1578080"/>
                  <a:chOff x="914400" y="2743200"/>
                  <a:chExt cx="1447800" cy="1578080"/>
                </a:xfrm>
              </p:grpSpPr>
              <p:sp>
                <p:nvSpPr>
                  <p:cNvPr id="13" name="Flowchart: Magnetic Disk 12">
                    <a:extLst>
                      <a:ext uri="{FF2B5EF4-FFF2-40B4-BE49-F238E27FC236}">
                        <a16:creationId xmlns:a16="http://schemas.microsoft.com/office/drawing/2014/main" id="{180AF5E3-EF27-0571-3110-E1841B8754BE}"/>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a:extLst>
                      <a:ext uri="{FF2B5EF4-FFF2-40B4-BE49-F238E27FC236}">
                        <a16:creationId xmlns:a16="http://schemas.microsoft.com/office/drawing/2014/main" id="{A88E23C2-1167-FC03-9F2A-CD274DAF3951}"/>
                      </a:ext>
                    </a:extLst>
                  </p:cNvPr>
                  <p:cNvSpPr/>
                  <p:nvPr/>
                </p:nvSpPr>
                <p:spPr>
                  <a:xfrm>
                    <a:off x="914400" y="3276600"/>
                    <a:ext cx="1447800" cy="1044680"/>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ylinder 7">
                  <a:extLst>
                    <a:ext uri="{FF2B5EF4-FFF2-40B4-BE49-F238E27FC236}">
                      <a16:creationId xmlns:a16="http://schemas.microsoft.com/office/drawing/2014/main" id="{46386BE2-4DC5-D933-60A0-52CDB1DA84F4}"/>
                    </a:ext>
                  </a:extLst>
                </p:cNvPr>
                <p:cNvSpPr/>
                <p:nvPr/>
              </p:nvSpPr>
              <p:spPr>
                <a:xfrm rot="16200000">
                  <a:off x="2943938" y="3020135"/>
                  <a:ext cx="200432" cy="1074497"/>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22">
                  <a:extLst>
                    <a:ext uri="{FF2B5EF4-FFF2-40B4-BE49-F238E27FC236}">
                      <a16:creationId xmlns:a16="http://schemas.microsoft.com/office/drawing/2014/main" id="{6436BD6F-3BB1-2140-9F73-AA1E38D5F4C6}"/>
                    </a:ext>
                  </a:extLst>
                </p:cNvPr>
                <p:cNvSpPr/>
                <p:nvPr/>
              </p:nvSpPr>
              <p:spPr>
                <a:xfrm rot="16200000">
                  <a:off x="5219225" y="3032434"/>
                  <a:ext cx="200432" cy="1074497"/>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96C0BAC-EB89-0270-9AC0-ED61AE5FDFD2}"/>
                  </a:ext>
                </a:extLst>
              </p:cNvPr>
              <p:cNvSpPr/>
              <p:nvPr/>
            </p:nvSpPr>
            <p:spPr>
              <a:xfrm rot="16200000">
                <a:off x="2360402" y="3540201"/>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318B96D-2A84-38AC-2954-CAA5D692F04C}"/>
                  </a:ext>
                </a:extLst>
              </p:cNvPr>
              <p:cNvSpPr/>
              <p:nvPr/>
            </p:nvSpPr>
            <p:spPr>
              <a:xfrm rot="16200000">
                <a:off x="3441394" y="3510729"/>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E2DDA44-4D85-FC1C-952F-C1C5952D7637}"/>
                  </a:ext>
                </a:extLst>
              </p:cNvPr>
              <p:cNvSpPr/>
              <p:nvPr/>
            </p:nvSpPr>
            <p:spPr>
              <a:xfrm rot="16200000">
                <a:off x="4635689" y="3540298"/>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6CEADBB-23AD-6803-15A7-1C51791BCA6E}"/>
                  </a:ext>
                </a:extLst>
              </p:cNvPr>
              <p:cNvSpPr/>
              <p:nvPr/>
            </p:nvSpPr>
            <p:spPr>
              <a:xfrm rot="5400000">
                <a:off x="5736676" y="3484561"/>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B6471888-7FB6-C72F-79AA-E2B63090225D}"/>
                </a:ext>
              </a:extLst>
            </p:cNvPr>
            <p:cNvGrpSpPr/>
            <p:nvPr/>
          </p:nvGrpSpPr>
          <p:grpSpPr>
            <a:xfrm>
              <a:off x="2588436" y="4692850"/>
              <a:ext cx="3117464" cy="1443961"/>
              <a:chOff x="2586949" y="4877860"/>
              <a:chExt cx="3117464" cy="1547187"/>
            </a:xfrm>
          </p:grpSpPr>
          <p:grpSp>
            <p:nvGrpSpPr>
              <p:cNvPr id="58" name="Group 57">
                <a:extLst>
                  <a:ext uri="{FF2B5EF4-FFF2-40B4-BE49-F238E27FC236}">
                    <a16:creationId xmlns:a16="http://schemas.microsoft.com/office/drawing/2014/main" id="{47A624E8-3CBA-F317-4E14-0B8D74FF1CF6}"/>
                  </a:ext>
                </a:extLst>
              </p:cNvPr>
              <p:cNvGrpSpPr/>
              <p:nvPr/>
            </p:nvGrpSpPr>
            <p:grpSpPr>
              <a:xfrm flipH="1">
                <a:off x="4404423" y="4877860"/>
                <a:ext cx="1299990" cy="1177659"/>
                <a:chOff x="575891" y="5257800"/>
                <a:chExt cx="1181098" cy="1123449"/>
              </a:xfrm>
            </p:grpSpPr>
            <p:sp>
              <p:nvSpPr>
                <p:cNvPr id="59" name="Arrow: U-Turn 58">
                  <a:extLst>
                    <a:ext uri="{FF2B5EF4-FFF2-40B4-BE49-F238E27FC236}">
                      <a16:creationId xmlns:a16="http://schemas.microsoft.com/office/drawing/2014/main" id="{94616CE7-C2E2-40E0-FAF0-C3F353476EEB}"/>
                    </a:ext>
                  </a:extLst>
                </p:cNvPr>
                <p:cNvSpPr/>
                <p:nvPr/>
              </p:nvSpPr>
              <p:spPr>
                <a:xfrm rot="16200000" flipH="1">
                  <a:off x="662378" y="5579668"/>
                  <a:ext cx="712066" cy="780132"/>
                </a:xfrm>
                <a:prstGeom prst="uturnArrow">
                  <a:avLst>
                    <a:gd name="adj1" fmla="val 25000"/>
                    <a:gd name="adj2" fmla="val 25000"/>
                    <a:gd name="adj3" fmla="val 30184"/>
                    <a:gd name="adj4" fmla="val 35678"/>
                    <a:gd name="adj5" fmla="val 75000"/>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a:extLst>
                    <a:ext uri="{FF2B5EF4-FFF2-40B4-BE49-F238E27FC236}">
                      <a16:creationId xmlns:a16="http://schemas.microsoft.com/office/drawing/2014/main" id="{6855CAE7-77DE-415E-892A-41B7C4818EF6}"/>
                    </a:ext>
                  </a:extLst>
                </p:cNvPr>
                <p:cNvSpPr/>
                <p:nvPr/>
              </p:nvSpPr>
              <p:spPr>
                <a:xfrm>
                  <a:off x="990600" y="5257800"/>
                  <a:ext cx="766389" cy="11234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DC21EC9-CAF9-25A6-3CDD-A4D3C370EC4C}"/>
                    </a:ext>
                  </a:extLst>
                </p:cNvPr>
                <p:cNvSpPr/>
                <p:nvPr/>
              </p:nvSpPr>
              <p:spPr>
                <a:xfrm rot="16200000">
                  <a:off x="646576" y="5263733"/>
                  <a:ext cx="376330" cy="517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1052AC9D-1703-F723-4629-5094C1A6318C}"/>
                  </a:ext>
                </a:extLst>
              </p:cNvPr>
              <p:cNvGrpSpPr/>
              <p:nvPr/>
            </p:nvGrpSpPr>
            <p:grpSpPr>
              <a:xfrm>
                <a:off x="2586949" y="4946088"/>
                <a:ext cx="1181098" cy="1109432"/>
                <a:chOff x="575891" y="5257800"/>
                <a:chExt cx="1181098" cy="1123449"/>
              </a:xfrm>
            </p:grpSpPr>
            <p:sp>
              <p:nvSpPr>
                <p:cNvPr id="53" name="Arrow: U-Turn 52">
                  <a:extLst>
                    <a:ext uri="{FF2B5EF4-FFF2-40B4-BE49-F238E27FC236}">
                      <a16:creationId xmlns:a16="http://schemas.microsoft.com/office/drawing/2014/main" id="{E04CDD89-DF12-1DA9-5F51-D5D6B88F97E1}"/>
                    </a:ext>
                  </a:extLst>
                </p:cNvPr>
                <p:cNvSpPr/>
                <p:nvPr/>
              </p:nvSpPr>
              <p:spPr>
                <a:xfrm rot="16200000" flipH="1">
                  <a:off x="656298" y="5494582"/>
                  <a:ext cx="745268" cy="884769"/>
                </a:xfrm>
                <a:prstGeom prst="uturnArrow">
                  <a:avLst>
                    <a:gd name="adj1" fmla="val 25000"/>
                    <a:gd name="adj2" fmla="val 25000"/>
                    <a:gd name="adj3" fmla="val 30184"/>
                    <a:gd name="adj4" fmla="val 35678"/>
                    <a:gd name="adj5" fmla="val 75000"/>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a:extLst>
                    <a:ext uri="{FF2B5EF4-FFF2-40B4-BE49-F238E27FC236}">
                      <a16:creationId xmlns:a16="http://schemas.microsoft.com/office/drawing/2014/main" id="{209D85DE-3ED5-4DEA-0D4F-BB67B3305150}"/>
                    </a:ext>
                  </a:extLst>
                </p:cNvPr>
                <p:cNvSpPr/>
                <p:nvPr/>
              </p:nvSpPr>
              <p:spPr>
                <a:xfrm>
                  <a:off x="990600" y="5257800"/>
                  <a:ext cx="766389" cy="11234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5FE7A89-B1FD-752F-4B9E-0810E1E1ECF3}"/>
                    </a:ext>
                  </a:extLst>
                </p:cNvPr>
                <p:cNvSpPr/>
                <p:nvPr/>
              </p:nvSpPr>
              <p:spPr>
                <a:xfrm rot="16200000">
                  <a:off x="646576" y="5263733"/>
                  <a:ext cx="376330" cy="517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ylinder 26">
                <a:extLst>
                  <a:ext uri="{FF2B5EF4-FFF2-40B4-BE49-F238E27FC236}">
                    <a16:creationId xmlns:a16="http://schemas.microsoft.com/office/drawing/2014/main" id="{8696EC45-882B-3699-9C4D-7DBB90B44937}"/>
                  </a:ext>
                </a:extLst>
              </p:cNvPr>
              <p:cNvSpPr/>
              <p:nvPr/>
            </p:nvSpPr>
            <p:spPr>
              <a:xfrm rot="16200000">
                <a:off x="4073894" y="4561775"/>
                <a:ext cx="187333" cy="2485282"/>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ylinder 27">
                <a:extLst>
                  <a:ext uri="{FF2B5EF4-FFF2-40B4-BE49-F238E27FC236}">
                    <a16:creationId xmlns:a16="http://schemas.microsoft.com/office/drawing/2014/main" id="{70709A70-8BBF-271F-0585-5DBFD7A44D1A}"/>
                  </a:ext>
                </a:extLst>
              </p:cNvPr>
              <p:cNvSpPr/>
              <p:nvPr/>
            </p:nvSpPr>
            <p:spPr>
              <a:xfrm rot="10800000">
                <a:off x="4012310" y="5838971"/>
                <a:ext cx="229869" cy="586076"/>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B2E9F4-3A58-3E8E-9EEA-11B5898417DB}"/>
                  </a:ext>
                </a:extLst>
              </p:cNvPr>
              <p:cNvSpPr/>
              <p:nvPr/>
            </p:nvSpPr>
            <p:spPr>
              <a:xfrm>
                <a:off x="3949268" y="5748588"/>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7CAAB433-C970-7359-C580-83CA9DB88D2B}"/>
                </a:ext>
              </a:extLst>
            </p:cNvPr>
            <p:cNvGrpSpPr/>
            <p:nvPr/>
          </p:nvGrpSpPr>
          <p:grpSpPr>
            <a:xfrm>
              <a:off x="1759177" y="3519502"/>
              <a:ext cx="4833891" cy="1824348"/>
              <a:chOff x="1719110" y="3798938"/>
              <a:chExt cx="4833891" cy="1824348"/>
            </a:xfrm>
          </p:grpSpPr>
          <p:sp>
            <p:nvSpPr>
              <p:cNvPr id="26" name="Cylinder 25">
                <a:extLst>
                  <a:ext uri="{FF2B5EF4-FFF2-40B4-BE49-F238E27FC236}">
                    <a16:creationId xmlns:a16="http://schemas.microsoft.com/office/drawing/2014/main" id="{73D737AD-C041-A0DB-C438-0C3BD45B597D}"/>
                  </a:ext>
                </a:extLst>
              </p:cNvPr>
              <p:cNvSpPr/>
              <p:nvPr/>
            </p:nvSpPr>
            <p:spPr>
              <a:xfrm rot="10800000">
                <a:off x="4062259" y="3875647"/>
                <a:ext cx="187874" cy="1231419"/>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9467257C-6CFC-ABCC-AEB3-3F7621667E2A}"/>
                  </a:ext>
                </a:extLst>
              </p:cNvPr>
              <p:cNvGrpSpPr/>
              <p:nvPr/>
            </p:nvGrpSpPr>
            <p:grpSpPr>
              <a:xfrm>
                <a:off x="1719110" y="3798938"/>
                <a:ext cx="4833891" cy="1824348"/>
                <a:chOff x="1719110" y="3798938"/>
                <a:chExt cx="4833891" cy="1824348"/>
              </a:xfrm>
            </p:grpSpPr>
            <p:grpSp>
              <p:nvGrpSpPr>
                <p:cNvPr id="47" name="Group 46">
                  <a:extLst>
                    <a:ext uri="{FF2B5EF4-FFF2-40B4-BE49-F238E27FC236}">
                      <a16:creationId xmlns:a16="http://schemas.microsoft.com/office/drawing/2014/main" id="{1AABF5C8-1570-E5D5-3FDD-331867E012A2}"/>
                    </a:ext>
                  </a:extLst>
                </p:cNvPr>
                <p:cNvGrpSpPr/>
                <p:nvPr/>
              </p:nvGrpSpPr>
              <p:grpSpPr>
                <a:xfrm>
                  <a:off x="5611609" y="3798938"/>
                  <a:ext cx="941392" cy="1479812"/>
                  <a:chOff x="5671616" y="3798938"/>
                  <a:chExt cx="941392" cy="1479812"/>
                </a:xfrm>
              </p:grpSpPr>
              <p:grpSp>
                <p:nvGrpSpPr>
                  <p:cNvPr id="45" name="Group 44">
                    <a:extLst>
                      <a:ext uri="{FF2B5EF4-FFF2-40B4-BE49-F238E27FC236}">
                        <a16:creationId xmlns:a16="http://schemas.microsoft.com/office/drawing/2014/main" id="{5415171D-3F38-7083-F3D2-37DF97D6BA05}"/>
                      </a:ext>
                    </a:extLst>
                  </p:cNvPr>
                  <p:cNvGrpSpPr/>
                  <p:nvPr/>
                </p:nvGrpSpPr>
                <p:grpSpPr>
                  <a:xfrm>
                    <a:off x="5671616" y="4392777"/>
                    <a:ext cx="941392" cy="885973"/>
                    <a:chOff x="6508846" y="4922665"/>
                    <a:chExt cx="941392" cy="885973"/>
                  </a:xfrm>
                </p:grpSpPr>
                <p:sp>
                  <p:nvSpPr>
                    <p:cNvPr id="43" name="Arrow: U-Turn 42">
                      <a:extLst>
                        <a:ext uri="{FF2B5EF4-FFF2-40B4-BE49-F238E27FC236}">
                          <a16:creationId xmlns:a16="http://schemas.microsoft.com/office/drawing/2014/main" id="{E49C4429-4DDD-EC16-09CA-85FBD524B54F}"/>
                        </a:ext>
                      </a:extLst>
                    </p:cNvPr>
                    <p:cNvSpPr/>
                    <p:nvPr/>
                  </p:nvSpPr>
                  <p:spPr>
                    <a:xfrm rot="10800000">
                      <a:off x="6628430" y="4922665"/>
                      <a:ext cx="821808" cy="885973"/>
                    </a:xfrm>
                    <a:prstGeom prst="uturnArrow">
                      <a:avLst>
                        <a:gd name="adj1" fmla="val 25000"/>
                        <a:gd name="adj2" fmla="val 25000"/>
                        <a:gd name="adj3" fmla="val 25000"/>
                        <a:gd name="adj4" fmla="val 35678"/>
                        <a:gd name="adj5" fmla="val 75000"/>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C78FAD9D-C51C-C0BD-55E8-5D7830FFC402}"/>
                        </a:ext>
                      </a:extLst>
                    </p:cNvPr>
                    <p:cNvSpPr/>
                    <p:nvPr/>
                  </p:nvSpPr>
                  <p:spPr>
                    <a:xfrm>
                      <a:off x="6508846" y="5100946"/>
                      <a:ext cx="577754" cy="442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ylinder 28">
                    <a:extLst>
                      <a:ext uri="{FF2B5EF4-FFF2-40B4-BE49-F238E27FC236}">
                        <a16:creationId xmlns:a16="http://schemas.microsoft.com/office/drawing/2014/main" id="{E6C1770C-A4DF-265F-D00C-3DF0811AF532}"/>
                      </a:ext>
                    </a:extLst>
                  </p:cNvPr>
                  <p:cNvSpPr/>
                  <p:nvPr/>
                </p:nvSpPr>
                <p:spPr>
                  <a:xfrm>
                    <a:off x="6404683" y="3798938"/>
                    <a:ext cx="208325" cy="998883"/>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1B3DD61-CA5D-07DE-3A22-6BE671786EB3}"/>
                    </a:ext>
                  </a:extLst>
                </p:cNvPr>
                <p:cNvGrpSpPr/>
                <p:nvPr/>
              </p:nvGrpSpPr>
              <p:grpSpPr>
                <a:xfrm flipH="1">
                  <a:off x="1719110" y="3806594"/>
                  <a:ext cx="962216" cy="1464307"/>
                  <a:chOff x="5671616" y="3814443"/>
                  <a:chExt cx="941392" cy="1464307"/>
                </a:xfrm>
              </p:grpSpPr>
              <p:grpSp>
                <p:nvGrpSpPr>
                  <p:cNvPr id="49" name="Group 48">
                    <a:extLst>
                      <a:ext uri="{FF2B5EF4-FFF2-40B4-BE49-F238E27FC236}">
                        <a16:creationId xmlns:a16="http://schemas.microsoft.com/office/drawing/2014/main" id="{EE9C3F95-670F-A96B-1826-36B2A2BB6282}"/>
                      </a:ext>
                    </a:extLst>
                  </p:cNvPr>
                  <p:cNvGrpSpPr/>
                  <p:nvPr/>
                </p:nvGrpSpPr>
                <p:grpSpPr>
                  <a:xfrm>
                    <a:off x="5671616" y="4392777"/>
                    <a:ext cx="941392" cy="885973"/>
                    <a:chOff x="6508846" y="4922665"/>
                    <a:chExt cx="941392" cy="885973"/>
                  </a:xfrm>
                </p:grpSpPr>
                <p:sp>
                  <p:nvSpPr>
                    <p:cNvPr id="52" name="Rectangle 51">
                      <a:extLst>
                        <a:ext uri="{FF2B5EF4-FFF2-40B4-BE49-F238E27FC236}">
                          <a16:creationId xmlns:a16="http://schemas.microsoft.com/office/drawing/2014/main" id="{48027D59-A64D-282F-7392-06CEED3D2760}"/>
                        </a:ext>
                      </a:extLst>
                    </p:cNvPr>
                    <p:cNvSpPr/>
                    <p:nvPr/>
                  </p:nvSpPr>
                  <p:spPr>
                    <a:xfrm>
                      <a:off x="6508846" y="5100946"/>
                      <a:ext cx="577754" cy="442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U-Turn 50">
                      <a:extLst>
                        <a:ext uri="{FF2B5EF4-FFF2-40B4-BE49-F238E27FC236}">
                          <a16:creationId xmlns:a16="http://schemas.microsoft.com/office/drawing/2014/main" id="{775EB9A3-7893-9576-5A65-ADA7C3A4A211}"/>
                        </a:ext>
                      </a:extLst>
                    </p:cNvPr>
                    <p:cNvSpPr/>
                    <p:nvPr/>
                  </p:nvSpPr>
                  <p:spPr>
                    <a:xfrm rot="10800000">
                      <a:off x="6628430" y="4922665"/>
                      <a:ext cx="821808" cy="885973"/>
                    </a:xfrm>
                    <a:prstGeom prst="uturnArrow">
                      <a:avLst>
                        <a:gd name="adj1" fmla="val 25000"/>
                        <a:gd name="adj2" fmla="val 25000"/>
                        <a:gd name="adj3" fmla="val 25000"/>
                        <a:gd name="adj4" fmla="val 35678"/>
                        <a:gd name="adj5" fmla="val 75000"/>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Cylinder 49">
                    <a:extLst>
                      <a:ext uri="{FF2B5EF4-FFF2-40B4-BE49-F238E27FC236}">
                        <a16:creationId xmlns:a16="http://schemas.microsoft.com/office/drawing/2014/main" id="{36A8E150-0FA1-AECF-6F4D-7DB47DAF0D2C}"/>
                      </a:ext>
                    </a:extLst>
                  </p:cNvPr>
                  <p:cNvSpPr/>
                  <p:nvPr/>
                </p:nvSpPr>
                <p:spPr>
                  <a:xfrm>
                    <a:off x="6402396" y="3814443"/>
                    <a:ext cx="208326" cy="903659"/>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C1B8CA6-0274-6239-2FE9-D662DE18E2C7}"/>
                    </a:ext>
                  </a:extLst>
                </p:cNvPr>
                <p:cNvGrpSpPr/>
                <p:nvPr/>
              </p:nvGrpSpPr>
              <p:grpSpPr>
                <a:xfrm>
                  <a:off x="2164196" y="4045208"/>
                  <a:ext cx="1455304" cy="1545468"/>
                  <a:chOff x="906896" y="2743200"/>
                  <a:chExt cx="1455304" cy="1545468"/>
                </a:xfrm>
              </p:grpSpPr>
              <p:sp>
                <p:nvSpPr>
                  <p:cNvPr id="16" name="Flowchart: Magnetic Disk 15">
                    <a:extLst>
                      <a:ext uri="{FF2B5EF4-FFF2-40B4-BE49-F238E27FC236}">
                        <a16:creationId xmlns:a16="http://schemas.microsoft.com/office/drawing/2014/main" id="{EF91D146-B0E4-DB83-9868-82B94E418951}"/>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07DFA1ED-E5CB-3480-C757-C150CEE7E0EA}"/>
                      </a:ext>
                    </a:extLst>
                  </p:cNvPr>
                  <p:cNvSpPr/>
                  <p:nvPr/>
                </p:nvSpPr>
                <p:spPr>
                  <a:xfrm>
                    <a:off x="906896" y="3243988"/>
                    <a:ext cx="1447800" cy="1044680"/>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16B9445-2EFA-5FC4-9E06-B558C25A100F}"/>
                    </a:ext>
                  </a:extLst>
                </p:cNvPr>
                <p:cNvGrpSpPr/>
                <p:nvPr/>
              </p:nvGrpSpPr>
              <p:grpSpPr>
                <a:xfrm>
                  <a:off x="4652612" y="4045208"/>
                  <a:ext cx="1447800" cy="1578078"/>
                  <a:chOff x="914400" y="2743200"/>
                  <a:chExt cx="1447800" cy="1578078"/>
                </a:xfrm>
              </p:grpSpPr>
              <p:sp>
                <p:nvSpPr>
                  <p:cNvPr id="19" name="Flowchart: Magnetic Disk 18">
                    <a:extLst>
                      <a:ext uri="{FF2B5EF4-FFF2-40B4-BE49-F238E27FC236}">
                        <a16:creationId xmlns:a16="http://schemas.microsoft.com/office/drawing/2014/main" id="{CFEE1E02-FA08-8D6E-7A81-242640D01622}"/>
                      </a:ext>
                    </a:extLst>
                  </p:cNvPr>
                  <p:cNvSpPr/>
                  <p:nvPr/>
                </p:nvSpPr>
                <p:spPr>
                  <a:xfrm>
                    <a:off x="914400" y="2743200"/>
                    <a:ext cx="1447800" cy="1371600"/>
                  </a:xfrm>
                  <a:prstGeom prst="flowChartMagneticDisk">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ECD82DA0-9721-B4E6-072F-DE0A045841E2}"/>
                      </a:ext>
                    </a:extLst>
                  </p:cNvPr>
                  <p:cNvSpPr/>
                  <p:nvPr/>
                </p:nvSpPr>
                <p:spPr>
                  <a:xfrm>
                    <a:off x="914400" y="3276599"/>
                    <a:ext cx="1447800" cy="1044679"/>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ylinder 24">
                  <a:extLst>
                    <a:ext uri="{FF2B5EF4-FFF2-40B4-BE49-F238E27FC236}">
                      <a16:creationId xmlns:a16="http://schemas.microsoft.com/office/drawing/2014/main" id="{8C77C574-E4CA-1765-A6D9-667CB6F2B216}"/>
                    </a:ext>
                  </a:extLst>
                </p:cNvPr>
                <p:cNvSpPr/>
                <p:nvPr/>
              </p:nvSpPr>
              <p:spPr>
                <a:xfrm rot="16200000">
                  <a:off x="4050031" y="4525639"/>
                  <a:ext cx="187332" cy="1276989"/>
                </a:xfrm>
                <a:prstGeom prst="can">
                  <a:avLst>
                    <a:gd name="adj" fmla="val 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D468E8-03A9-63ED-5CCF-5A4D01404C9F}"/>
                    </a:ext>
                  </a:extLst>
                </p:cNvPr>
                <p:cNvSpPr/>
                <p:nvPr/>
              </p:nvSpPr>
              <p:spPr>
                <a:xfrm>
                  <a:off x="4012311" y="5107066"/>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Rectangle 61">
              <a:extLst>
                <a:ext uri="{FF2B5EF4-FFF2-40B4-BE49-F238E27FC236}">
                  <a16:creationId xmlns:a16="http://schemas.microsoft.com/office/drawing/2014/main" id="{3FB60BF5-8229-F85B-42B4-3B756957AC61}"/>
                </a:ext>
              </a:extLst>
            </p:cNvPr>
            <p:cNvSpPr/>
            <p:nvPr/>
          </p:nvSpPr>
          <p:spPr>
            <a:xfrm rot="16200000">
              <a:off x="1823405" y="4391373"/>
              <a:ext cx="87569" cy="166455"/>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EC99BB7-2C85-C65B-8D48-32E11DCA9B9B}"/>
                </a:ext>
              </a:extLst>
            </p:cNvPr>
            <p:cNvSpPr/>
            <p:nvPr/>
          </p:nvSpPr>
          <p:spPr>
            <a:xfrm rot="16200000">
              <a:off x="6344081" y="4518676"/>
              <a:ext cx="293006" cy="161426"/>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059D4AB-670C-AD30-8EAE-B683C1752B83}"/>
                </a:ext>
              </a:extLst>
            </p:cNvPr>
            <p:cNvSpPr/>
            <p:nvPr/>
          </p:nvSpPr>
          <p:spPr>
            <a:xfrm>
              <a:off x="5393797" y="5494120"/>
              <a:ext cx="45719" cy="131745"/>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5C5C571-0056-04BD-FF78-2598C38A092B}"/>
                </a:ext>
              </a:extLst>
            </p:cNvPr>
            <p:cNvSpPr/>
            <p:nvPr/>
          </p:nvSpPr>
          <p:spPr>
            <a:xfrm>
              <a:off x="2892799" y="5491840"/>
              <a:ext cx="52614" cy="134025"/>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732110-4A80-3526-A852-4F8F58BB368C}"/>
                </a:ext>
              </a:extLst>
            </p:cNvPr>
            <p:cNvSpPr/>
            <p:nvPr/>
          </p:nvSpPr>
          <p:spPr>
            <a:xfrm>
              <a:off x="3971643" y="6115630"/>
              <a:ext cx="293006" cy="72925"/>
            </a:xfrm>
            <a:prstGeom prst="rect">
              <a:avLst/>
            </a:prstGeom>
            <a:solidFill>
              <a:srgbClr val="A7D972"/>
            </a:solidFill>
            <a:ln>
              <a:solidFill>
                <a:srgbClr val="A7D9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B75A76F-572B-169E-D012-B6F835EB23FD}"/>
                </a:ext>
              </a:extLst>
            </p:cNvPr>
            <p:cNvSpPr txBox="1"/>
            <p:nvPr/>
          </p:nvSpPr>
          <p:spPr>
            <a:xfrm>
              <a:off x="1199259" y="2865785"/>
              <a:ext cx="1447800" cy="646331"/>
            </a:xfrm>
            <a:prstGeom prst="rect">
              <a:avLst/>
            </a:prstGeom>
            <a:noFill/>
          </p:spPr>
          <p:txBody>
            <a:bodyPr wrap="square" rtlCol="0">
              <a:spAutoFit/>
            </a:bodyPr>
            <a:lstStyle/>
            <a:p>
              <a:pPr algn="ctr"/>
              <a:r>
                <a:rPr lang="en-US" dirty="0">
                  <a:solidFill>
                    <a:schemeClr val="bg1"/>
                  </a:solidFill>
                </a:rPr>
                <a:t>Assessment System </a:t>
              </a:r>
            </a:p>
          </p:txBody>
        </p:sp>
        <p:sp>
          <p:nvSpPr>
            <p:cNvPr id="22" name="TextBox 21">
              <a:extLst>
                <a:ext uri="{FF2B5EF4-FFF2-40B4-BE49-F238E27FC236}">
                  <a16:creationId xmlns:a16="http://schemas.microsoft.com/office/drawing/2014/main" id="{9ADB4ACA-4689-5B9C-F71C-8D7DAC2FBA80}"/>
                </a:ext>
              </a:extLst>
            </p:cNvPr>
            <p:cNvSpPr txBox="1"/>
            <p:nvPr/>
          </p:nvSpPr>
          <p:spPr>
            <a:xfrm>
              <a:off x="3427162" y="2927249"/>
              <a:ext cx="1447800" cy="646331"/>
            </a:xfrm>
            <a:prstGeom prst="rect">
              <a:avLst/>
            </a:prstGeom>
            <a:noFill/>
          </p:spPr>
          <p:txBody>
            <a:bodyPr wrap="square" rtlCol="0">
              <a:spAutoFit/>
            </a:bodyPr>
            <a:lstStyle/>
            <a:p>
              <a:pPr algn="ctr"/>
              <a:r>
                <a:rPr lang="en-US" dirty="0">
                  <a:solidFill>
                    <a:schemeClr val="bg1"/>
                  </a:solidFill>
                </a:rPr>
                <a:t>Prioritization</a:t>
              </a:r>
            </a:p>
            <a:p>
              <a:pPr algn="ctr"/>
              <a:r>
                <a:rPr lang="en-US" dirty="0">
                  <a:solidFill>
                    <a:schemeClr val="bg1"/>
                  </a:solidFill>
                </a:rPr>
                <a:t>System  </a:t>
              </a:r>
            </a:p>
          </p:txBody>
        </p:sp>
        <p:sp>
          <p:nvSpPr>
            <p:cNvPr id="42" name="TextBox 41">
              <a:extLst>
                <a:ext uri="{FF2B5EF4-FFF2-40B4-BE49-F238E27FC236}">
                  <a16:creationId xmlns:a16="http://schemas.microsoft.com/office/drawing/2014/main" id="{A2E6F337-E8DB-C87B-A3D8-776BBD18F69B}"/>
                </a:ext>
              </a:extLst>
            </p:cNvPr>
            <p:cNvSpPr txBox="1"/>
            <p:nvPr/>
          </p:nvSpPr>
          <p:spPr>
            <a:xfrm>
              <a:off x="2146408" y="4548036"/>
              <a:ext cx="1447800" cy="646331"/>
            </a:xfrm>
            <a:prstGeom prst="rect">
              <a:avLst/>
            </a:prstGeom>
            <a:noFill/>
          </p:spPr>
          <p:txBody>
            <a:bodyPr wrap="square" rtlCol="0">
              <a:spAutoFit/>
            </a:bodyPr>
            <a:lstStyle/>
            <a:p>
              <a:pPr algn="ctr"/>
              <a:r>
                <a:rPr lang="en-US" dirty="0">
                  <a:solidFill>
                    <a:schemeClr val="bg1"/>
                  </a:solidFill>
                </a:rPr>
                <a:t>Budgeting</a:t>
              </a:r>
            </a:p>
            <a:p>
              <a:pPr algn="ctr"/>
              <a:r>
                <a:rPr lang="en-US" dirty="0">
                  <a:solidFill>
                    <a:schemeClr val="bg1"/>
                  </a:solidFill>
                </a:rPr>
                <a:t>System  </a:t>
              </a:r>
            </a:p>
          </p:txBody>
        </p:sp>
        <p:sp>
          <p:nvSpPr>
            <p:cNvPr id="46" name="TextBox 45">
              <a:extLst>
                <a:ext uri="{FF2B5EF4-FFF2-40B4-BE49-F238E27FC236}">
                  <a16:creationId xmlns:a16="http://schemas.microsoft.com/office/drawing/2014/main" id="{218F9B29-3826-4267-A084-BEDA916C4A9E}"/>
                </a:ext>
              </a:extLst>
            </p:cNvPr>
            <p:cNvSpPr txBox="1"/>
            <p:nvPr/>
          </p:nvSpPr>
          <p:spPr>
            <a:xfrm>
              <a:off x="4746894" y="4616208"/>
              <a:ext cx="1447800" cy="646331"/>
            </a:xfrm>
            <a:prstGeom prst="rect">
              <a:avLst/>
            </a:prstGeom>
            <a:noFill/>
          </p:spPr>
          <p:txBody>
            <a:bodyPr wrap="square" rtlCol="0">
              <a:spAutoFit/>
            </a:bodyPr>
            <a:lstStyle/>
            <a:p>
              <a:pPr algn="ctr"/>
              <a:r>
                <a:rPr lang="en-US" dirty="0">
                  <a:solidFill>
                    <a:schemeClr val="bg1"/>
                  </a:solidFill>
                </a:rPr>
                <a:t>Execution</a:t>
              </a:r>
            </a:p>
            <a:p>
              <a:pPr algn="ctr"/>
              <a:r>
                <a:rPr lang="en-US" dirty="0">
                  <a:solidFill>
                    <a:schemeClr val="bg1"/>
                  </a:solidFill>
                </a:rPr>
                <a:t>System  </a:t>
              </a:r>
            </a:p>
          </p:txBody>
        </p:sp>
        <p:sp>
          <p:nvSpPr>
            <p:cNvPr id="31" name="Rectangle 30">
              <a:extLst>
                <a:ext uri="{FF2B5EF4-FFF2-40B4-BE49-F238E27FC236}">
                  <a16:creationId xmlns:a16="http://schemas.microsoft.com/office/drawing/2014/main" id="{5D400727-60A9-B89B-F3F9-4D5950060775}"/>
                </a:ext>
              </a:extLst>
            </p:cNvPr>
            <p:cNvSpPr/>
            <p:nvPr/>
          </p:nvSpPr>
          <p:spPr>
            <a:xfrm>
              <a:off x="1737405" y="3502903"/>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FA1B535-ED1D-9E9F-E982-6386FFFA5F74}"/>
                </a:ext>
              </a:extLst>
            </p:cNvPr>
            <p:cNvSpPr/>
            <p:nvPr/>
          </p:nvSpPr>
          <p:spPr>
            <a:xfrm rot="5400000">
              <a:off x="4681174" y="4819002"/>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486F6A0-9FD4-D4D9-AC4C-846347AAC365}"/>
                </a:ext>
              </a:extLst>
            </p:cNvPr>
            <p:cNvSpPr/>
            <p:nvPr/>
          </p:nvSpPr>
          <p:spPr>
            <a:xfrm rot="5400000">
              <a:off x="3380061" y="4838043"/>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2CBEF98-30D4-26BF-347E-B618E5CD1924}"/>
                </a:ext>
              </a:extLst>
            </p:cNvPr>
            <p:cNvSpPr/>
            <p:nvPr/>
          </p:nvSpPr>
          <p:spPr>
            <a:xfrm>
              <a:off x="4049759" y="3519502"/>
              <a:ext cx="293006" cy="9330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5E05E9D-7B35-DBB2-3AE4-3E1ED129A610}"/>
                </a:ext>
              </a:extLst>
            </p:cNvPr>
            <p:cNvSpPr/>
            <p:nvPr/>
          </p:nvSpPr>
          <p:spPr>
            <a:xfrm>
              <a:off x="6366283" y="3414449"/>
              <a:ext cx="293006" cy="12583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F3141EA-6533-6D7D-9CF3-1B394E48C4DE}"/>
                </a:ext>
              </a:extLst>
            </p:cNvPr>
            <p:cNvSpPr txBox="1"/>
            <p:nvPr/>
          </p:nvSpPr>
          <p:spPr>
            <a:xfrm>
              <a:off x="5765005" y="2869377"/>
              <a:ext cx="1447800" cy="646331"/>
            </a:xfrm>
            <a:prstGeom prst="rect">
              <a:avLst/>
            </a:prstGeom>
            <a:noFill/>
          </p:spPr>
          <p:txBody>
            <a:bodyPr wrap="square" rtlCol="0">
              <a:spAutoFit/>
            </a:bodyPr>
            <a:lstStyle/>
            <a:p>
              <a:pPr algn="ctr"/>
              <a:r>
                <a:rPr lang="en-US" dirty="0">
                  <a:solidFill>
                    <a:schemeClr val="bg1"/>
                  </a:solidFill>
                </a:rPr>
                <a:t>Scoping</a:t>
              </a:r>
            </a:p>
            <a:p>
              <a:pPr algn="ctr"/>
              <a:r>
                <a:rPr lang="en-US" dirty="0">
                  <a:solidFill>
                    <a:schemeClr val="bg1"/>
                  </a:solidFill>
                </a:rPr>
                <a:t>System  </a:t>
              </a:r>
            </a:p>
          </p:txBody>
        </p:sp>
        <p:sp>
          <p:nvSpPr>
            <p:cNvPr id="54" name="Rectangle 53">
              <a:extLst>
                <a:ext uri="{FF2B5EF4-FFF2-40B4-BE49-F238E27FC236}">
                  <a16:creationId xmlns:a16="http://schemas.microsoft.com/office/drawing/2014/main" id="{6DC488D3-DCC9-3FC5-714D-D349C86A0B78}"/>
                </a:ext>
              </a:extLst>
            </p:cNvPr>
            <p:cNvSpPr/>
            <p:nvPr/>
          </p:nvSpPr>
          <p:spPr>
            <a:xfrm>
              <a:off x="2625284" y="5187409"/>
              <a:ext cx="133598" cy="123832"/>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33C350C-9193-8260-DFE3-AF3183ED9E33}"/>
                </a:ext>
              </a:extLst>
            </p:cNvPr>
            <p:cNvSpPr/>
            <p:nvPr/>
          </p:nvSpPr>
          <p:spPr>
            <a:xfrm>
              <a:off x="5499441" y="5229497"/>
              <a:ext cx="133598" cy="123832"/>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69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582AD-AAA5-7330-B495-69445511923C}"/>
              </a:ext>
            </a:extLst>
          </p:cNvPr>
          <p:cNvSpPr>
            <a:spLocks noGrp="1"/>
          </p:cNvSpPr>
          <p:nvPr>
            <p:ph type="sldNum" sz="quarter" idx="12"/>
          </p:nvPr>
        </p:nvSpPr>
        <p:spPr/>
        <p:txBody>
          <a:bodyPr/>
          <a:lstStyle/>
          <a:p>
            <a:fld id="{6315554C-9387-4378-80C2-5F7076CAC952}" type="slidenum">
              <a:rPr lang="en-US" smtClean="0"/>
              <a:t>2</a:t>
            </a:fld>
            <a:endParaRPr lang="en-US"/>
          </a:p>
        </p:txBody>
      </p:sp>
      <p:sp>
        <p:nvSpPr>
          <p:cNvPr id="3" name="Text Placeholder 2">
            <a:extLst>
              <a:ext uri="{FF2B5EF4-FFF2-40B4-BE49-F238E27FC236}">
                <a16:creationId xmlns:a16="http://schemas.microsoft.com/office/drawing/2014/main" id="{B2344C60-555A-3081-EA71-C53CE862F103}"/>
              </a:ext>
            </a:extLst>
          </p:cNvPr>
          <p:cNvSpPr>
            <a:spLocks noGrp="1"/>
          </p:cNvSpPr>
          <p:nvPr>
            <p:ph type="body" sz="quarter" idx="13"/>
          </p:nvPr>
        </p:nvSpPr>
        <p:spPr>
          <a:xfrm>
            <a:off x="285751" y="1168288"/>
            <a:ext cx="8401049" cy="5426075"/>
          </a:xfrm>
        </p:spPr>
        <p:txBody>
          <a:bodyPr>
            <a:normAutofit fontScale="92500" lnSpcReduction="10000"/>
          </a:bodyPr>
          <a:lstStyle/>
          <a:p>
            <a:pPr marL="514350" indent="-514350">
              <a:buFont typeface="+mj-lt"/>
              <a:buAutoNum type="arabicPeriod"/>
            </a:pPr>
            <a:r>
              <a:rPr lang="en-US" sz="2400" b="1" dirty="0"/>
              <a:t>Strengthen Strategic Alignment through a Unified Vision – Mission Execution: </a:t>
            </a:r>
            <a:r>
              <a:rPr lang="en-US" sz="1900" dirty="0"/>
              <a:t>Executives will learn how to translate a unified institutional vision into coordinated mission – driven actions across assessment, prioritization, scoping, budgeting and execution systems. </a:t>
            </a:r>
          </a:p>
          <a:p>
            <a:pPr marL="514350" indent="-514350">
              <a:buFont typeface="+mj-lt"/>
              <a:buAutoNum type="arabicPeriod"/>
            </a:pPr>
            <a:r>
              <a:rPr lang="en-US" sz="2400" b="1" dirty="0"/>
              <a:t>Evaluate and Redesign Capital Renewal Processes using a Systems of Systems Approach: </a:t>
            </a:r>
            <a:r>
              <a:rPr lang="en-US" sz="1900" dirty="0"/>
              <a:t>Executives will understand how to diagnosis gaps in the current capital renewal workflow an apply a systems approach to build a more consistent, reliable, and data-informed planning process. </a:t>
            </a:r>
          </a:p>
          <a:p>
            <a:pPr marL="514350" indent="-514350">
              <a:buFont typeface="+mj-lt"/>
              <a:buAutoNum type="arabicPeriod"/>
            </a:pPr>
            <a:r>
              <a:rPr lang="en-US" sz="2400" b="1" dirty="0"/>
              <a:t>Leverage Data, Metrics, and Learning Systems to Improve Decision Quality: </a:t>
            </a:r>
            <a:r>
              <a:rPr lang="en-US" sz="2100" dirty="0"/>
              <a:t>Executives will be able to identify critical data elements (asset condition, space usage, academic viability, risk tolerance) and explore how analytics, dashboards, and knowledge management systems improve transparency, accountability, and strategic resourcing decisions.  </a:t>
            </a:r>
          </a:p>
          <a:p>
            <a:pPr marL="514350" indent="-514350">
              <a:buFont typeface="+mj-lt"/>
              <a:buAutoNum type="arabicPeriod"/>
            </a:pPr>
            <a:r>
              <a:rPr lang="en-US" sz="2400" b="1" dirty="0"/>
              <a:t>Lead Adaptive Change Across Stakeholders and Organizational Boundaries: </a:t>
            </a:r>
            <a:r>
              <a:rPr lang="en-US" sz="2100" dirty="0"/>
              <a:t>Executives will learn adaptive leadership practices for engaging diverse stakeholders; from college Deans and administrators, to central facilities planners and maintenance staff towards shaping a shared mental model that drives culture, collaboration, and continuous process improvement. </a:t>
            </a:r>
          </a:p>
        </p:txBody>
      </p:sp>
      <p:sp>
        <p:nvSpPr>
          <p:cNvPr id="4" name="Title 3">
            <a:extLst>
              <a:ext uri="{FF2B5EF4-FFF2-40B4-BE49-F238E27FC236}">
                <a16:creationId xmlns:a16="http://schemas.microsoft.com/office/drawing/2014/main" id="{D4E5E148-51E0-3379-63D6-A354B1FB69BC}"/>
              </a:ext>
            </a:extLst>
          </p:cNvPr>
          <p:cNvSpPr>
            <a:spLocks noGrp="1"/>
          </p:cNvSpPr>
          <p:nvPr>
            <p:ph type="title"/>
          </p:nvPr>
        </p:nvSpPr>
        <p:spPr>
          <a:xfrm>
            <a:off x="233172" y="480629"/>
            <a:ext cx="8677656" cy="685800"/>
          </a:xfrm>
        </p:spPr>
        <p:txBody>
          <a:bodyPr/>
          <a:lstStyle/>
          <a:p>
            <a:r>
              <a:rPr lang="en-US" dirty="0"/>
              <a:t>Learning Objectives:</a:t>
            </a:r>
          </a:p>
        </p:txBody>
      </p:sp>
    </p:spTree>
    <p:extLst>
      <p:ext uri="{BB962C8B-B14F-4D97-AF65-F5344CB8AC3E}">
        <p14:creationId xmlns:p14="http://schemas.microsoft.com/office/powerpoint/2010/main" val="272348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8904B-AE80-F2AB-8A98-5F4F0EADB073}"/>
              </a:ext>
            </a:extLst>
          </p:cNvPr>
          <p:cNvSpPr>
            <a:spLocks noGrp="1"/>
          </p:cNvSpPr>
          <p:nvPr>
            <p:ph type="sldNum" sz="quarter" idx="12"/>
          </p:nvPr>
        </p:nvSpPr>
        <p:spPr/>
        <p:txBody>
          <a:bodyPr/>
          <a:lstStyle/>
          <a:p>
            <a:fld id="{6315554C-9387-4378-80C2-5F7076CAC952}" type="slidenum">
              <a:rPr lang="en-US" smtClean="0"/>
              <a:t>20</a:t>
            </a:fld>
            <a:endParaRPr lang="en-US"/>
          </a:p>
        </p:txBody>
      </p:sp>
      <p:sp>
        <p:nvSpPr>
          <p:cNvPr id="3" name="Text Placeholder 2">
            <a:extLst>
              <a:ext uri="{FF2B5EF4-FFF2-40B4-BE49-F238E27FC236}">
                <a16:creationId xmlns:a16="http://schemas.microsoft.com/office/drawing/2014/main" id="{00A5E1A5-E524-9899-7643-30B51ADF9ABD}"/>
              </a:ext>
            </a:extLst>
          </p:cNvPr>
          <p:cNvSpPr>
            <a:spLocks noGrp="1"/>
          </p:cNvSpPr>
          <p:nvPr>
            <p:ph type="body" sz="quarter" idx="13"/>
          </p:nvPr>
        </p:nvSpPr>
        <p:spPr>
          <a:xfrm>
            <a:off x="232568" y="1060192"/>
            <a:ext cx="8678863" cy="5296158"/>
          </a:xfrm>
        </p:spPr>
        <p:txBody>
          <a:bodyPr>
            <a:normAutofit/>
          </a:bodyPr>
          <a:lstStyle/>
          <a:p>
            <a:pPr marL="0" indent="0" algn="ctr">
              <a:buNone/>
            </a:pPr>
            <a:r>
              <a:rPr lang="en-US" dirty="0"/>
              <a:t>Renewing Campus Resilience</a:t>
            </a:r>
          </a:p>
          <a:p>
            <a:pPr marL="457200" lvl="1" indent="0" algn="ctr">
              <a:buNone/>
            </a:pPr>
            <a:endParaRPr lang="en-US" sz="900" dirty="0"/>
          </a:p>
          <a:p>
            <a:pPr marL="457200" lvl="1" indent="0" algn="ctr">
              <a:buNone/>
            </a:pPr>
            <a:r>
              <a:rPr lang="en-US" dirty="0"/>
              <a:t>The vision of capital planning is not just meant for the resiliency of the campus infrastructure, but also for the resiliency of the culture of the University.  </a:t>
            </a:r>
          </a:p>
          <a:p>
            <a:pPr marL="457200" lvl="1" indent="0" algn="ctr">
              <a:buNone/>
            </a:pPr>
            <a:endParaRPr lang="en-US" sz="800" dirty="0"/>
          </a:p>
          <a:p>
            <a:pPr marL="457200" lvl="1" indent="0" algn="ctr">
              <a:buNone/>
            </a:pPr>
            <a:r>
              <a:rPr lang="en-US" dirty="0"/>
              <a:t>The </a:t>
            </a:r>
            <a:r>
              <a:rPr lang="en-US" dirty="0">
                <a:solidFill>
                  <a:schemeClr val="accent1"/>
                </a:solidFill>
              </a:rPr>
              <a:t>Culture</a:t>
            </a:r>
            <a:r>
              <a:rPr lang="en-US" dirty="0"/>
              <a:t> that drives </a:t>
            </a:r>
            <a:r>
              <a:rPr lang="en-US" dirty="0">
                <a:solidFill>
                  <a:schemeClr val="accent1"/>
                </a:solidFill>
              </a:rPr>
              <a:t>Learning </a:t>
            </a:r>
            <a:r>
              <a:rPr lang="en-US" dirty="0"/>
              <a:t>renewing</a:t>
            </a:r>
            <a:r>
              <a:rPr lang="en-US" dirty="0">
                <a:solidFill>
                  <a:schemeClr val="accent1"/>
                </a:solidFill>
              </a:rPr>
              <a:t> </a:t>
            </a:r>
            <a:r>
              <a:rPr lang="en-US" dirty="0"/>
              <a:t>the </a:t>
            </a:r>
            <a:r>
              <a:rPr lang="en-US" dirty="0">
                <a:solidFill>
                  <a:schemeClr val="accent1"/>
                </a:solidFill>
              </a:rPr>
              <a:t>Capacity</a:t>
            </a:r>
            <a:r>
              <a:rPr lang="en-US" dirty="0"/>
              <a:t> systems in support of the </a:t>
            </a:r>
            <a:r>
              <a:rPr lang="en-US" dirty="0">
                <a:solidFill>
                  <a:schemeClr val="accent1"/>
                </a:solidFill>
              </a:rPr>
              <a:t>Missions</a:t>
            </a:r>
            <a:r>
              <a:rPr lang="en-US" dirty="0"/>
              <a:t> to achieve the </a:t>
            </a:r>
            <a:r>
              <a:rPr lang="en-US" dirty="0">
                <a:solidFill>
                  <a:schemeClr val="accent1"/>
                </a:solidFill>
              </a:rPr>
              <a:t>Vision.</a:t>
            </a:r>
            <a:r>
              <a:rPr lang="en-US" dirty="0"/>
              <a:t> </a:t>
            </a:r>
          </a:p>
          <a:p>
            <a:pPr marL="457200" lvl="1" indent="0" algn="ctr">
              <a:buNone/>
            </a:pPr>
            <a:endParaRPr lang="en-US" sz="800" dirty="0"/>
          </a:p>
          <a:p>
            <a:pPr marL="457200" lvl="1" indent="0" algn="ctr">
              <a:buNone/>
            </a:pPr>
            <a:r>
              <a:rPr lang="en-US" dirty="0"/>
              <a:t>The </a:t>
            </a:r>
            <a:r>
              <a:rPr lang="en-US" dirty="0">
                <a:solidFill>
                  <a:schemeClr val="accent1"/>
                </a:solidFill>
              </a:rPr>
              <a:t>“Mission Moments” </a:t>
            </a:r>
            <a:r>
              <a:rPr lang="en-US" dirty="0"/>
              <a:t>or bridges between our departments (or capacity systems) will promote curiosity and drive progress toward your Vision.</a:t>
            </a:r>
          </a:p>
        </p:txBody>
      </p:sp>
      <p:sp>
        <p:nvSpPr>
          <p:cNvPr id="4" name="Title 3">
            <a:extLst>
              <a:ext uri="{FF2B5EF4-FFF2-40B4-BE49-F238E27FC236}">
                <a16:creationId xmlns:a16="http://schemas.microsoft.com/office/drawing/2014/main" id="{AD19B36D-899A-077C-4E7E-C015162CC229}"/>
              </a:ext>
            </a:extLst>
          </p:cNvPr>
          <p:cNvSpPr>
            <a:spLocks noGrp="1"/>
          </p:cNvSpPr>
          <p:nvPr>
            <p:ph type="title"/>
          </p:nvPr>
        </p:nvSpPr>
        <p:spPr>
          <a:xfrm>
            <a:off x="232568" y="368214"/>
            <a:ext cx="8677656" cy="685800"/>
          </a:xfrm>
        </p:spPr>
        <p:txBody>
          <a:bodyPr/>
          <a:lstStyle/>
          <a:p>
            <a:r>
              <a:rPr lang="en-US" dirty="0"/>
              <a:t>Planning with Purpose: VMCL – C</a:t>
            </a:r>
          </a:p>
        </p:txBody>
      </p:sp>
    </p:spTree>
    <p:extLst>
      <p:ext uri="{BB962C8B-B14F-4D97-AF65-F5344CB8AC3E}">
        <p14:creationId xmlns:p14="http://schemas.microsoft.com/office/powerpoint/2010/main" val="32724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42" y="2041360"/>
            <a:ext cx="8434915" cy="1463839"/>
          </a:xfrm>
        </p:spPr>
        <p:txBody>
          <a:bodyPr>
            <a:normAutofit fontScale="90000"/>
          </a:bodyPr>
          <a:lstStyle/>
          <a:p>
            <a:r>
              <a:rPr lang="en-US" dirty="0">
                <a:latin typeface="Calibri" panose="020F0502020204030204" pitchFamily="34" charset="0"/>
                <a:cs typeface="Calibri" panose="020F0502020204030204" pitchFamily="34" charset="0"/>
              </a:rPr>
              <a:t>Discussion: </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A98AED18-D2A3-46DE-8403-3AC43DE59A9E}"/>
              </a:ext>
            </a:extLst>
          </p:cNvPr>
          <p:cNvSpPr>
            <a:spLocks noGrp="1"/>
          </p:cNvSpPr>
          <p:nvPr>
            <p:ph type="sldNum" sz="quarter" idx="12"/>
          </p:nvPr>
        </p:nvSpPr>
        <p:spPr/>
        <p:txBody>
          <a:bodyPr/>
          <a:lstStyle/>
          <a:p>
            <a:fld id="{6315554C-9387-4378-80C2-5F7076CAC952}" type="slidenum">
              <a:rPr lang="en-US" smtClean="0"/>
              <a:t>21</a:t>
            </a:fld>
            <a:endParaRPr lang="en-US"/>
          </a:p>
        </p:txBody>
      </p:sp>
      <p:pic>
        <p:nvPicPr>
          <p:cNvPr id="3" name="Google Shape;312;p75">
            <a:extLst>
              <a:ext uri="{FF2B5EF4-FFF2-40B4-BE49-F238E27FC236}">
                <a16:creationId xmlns:a16="http://schemas.microsoft.com/office/drawing/2014/main" id="{658B16E3-A582-00DC-F243-061D332A847F}"/>
              </a:ext>
            </a:extLst>
          </p:cNvPr>
          <p:cNvPicPr preferRelativeResize="0"/>
          <p:nvPr/>
        </p:nvPicPr>
        <p:blipFill>
          <a:blip r:embed="rId3">
            <a:alphaModFix amt="40000"/>
          </a:blip>
          <a:stretch>
            <a:fillRect/>
          </a:stretch>
        </p:blipFill>
        <p:spPr>
          <a:xfrm>
            <a:off x="354542" y="4728472"/>
            <a:ext cx="1943583" cy="1810440"/>
          </a:xfrm>
          <a:prstGeom prst="rect">
            <a:avLst/>
          </a:prstGeom>
          <a:solidFill>
            <a:schemeClr val="bg1"/>
          </a:solidFill>
          <a:ln>
            <a:noFill/>
          </a:ln>
        </p:spPr>
      </p:pic>
      <p:sp>
        <p:nvSpPr>
          <p:cNvPr id="7" name="TextBox 6">
            <a:extLst>
              <a:ext uri="{FF2B5EF4-FFF2-40B4-BE49-F238E27FC236}">
                <a16:creationId xmlns:a16="http://schemas.microsoft.com/office/drawing/2014/main" id="{CA31B98E-BB04-2A64-4BA3-891D1D93E14E}"/>
              </a:ext>
            </a:extLst>
          </p:cNvPr>
          <p:cNvSpPr txBox="1"/>
          <p:nvPr/>
        </p:nvSpPr>
        <p:spPr>
          <a:xfrm>
            <a:off x="2514600" y="5181600"/>
            <a:ext cx="4953000" cy="923330"/>
          </a:xfrm>
          <a:prstGeom prst="rect">
            <a:avLst/>
          </a:prstGeom>
          <a:noFill/>
        </p:spPr>
        <p:txBody>
          <a:bodyPr wrap="square">
            <a:spAutoFit/>
          </a:bodyPr>
          <a:lstStyle/>
          <a:p>
            <a:pPr marL="0" lvl="0" indent="0" algn="ctr" rtl="0">
              <a:spcBef>
                <a:spcPts val="0"/>
              </a:spcBef>
              <a:spcAft>
                <a:spcPts val="0"/>
              </a:spcAft>
              <a:buNone/>
            </a:pPr>
            <a:r>
              <a:rPr lang="es-ES" sz="1800" b="1" dirty="0">
                <a:solidFill>
                  <a:schemeClr val="bg1"/>
                </a:solidFill>
                <a:latin typeface="Helvetica Neue"/>
                <a:ea typeface="Helvetica Neue"/>
                <a:cs typeface="Helvetica Neue"/>
                <a:sym typeface="Helvetica Neue"/>
              </a:rPr>
              <a:t>Andrew M. Germain, PE, CEFP, EMBA ’27</a:t>
            </a:r>
          </a:p>
          <a:p>
            <a:pPr marL="0" lvl="0" indent="0" algn="ctr" rtl="0">
              <a:spcBef>
                <a:spcPts val="0"/>
              </a:spcBef>
              <a:spcAft>
                <a:spcPts val="0"/>
              </a:spcAft>
              <a:buNone/>
            </a:pPr>
            <a:r>
              <a:rPr lang="es-ES" b="1" dirty="0">
                <a:solidFill>
                  <a:schemeClr val="bg1"/>
                </a:solidFill>
                <a:latin typeface="Helvetica Neue"/>
                <a:ea typeface="Helvetica Neue"/>
                <a:cs typeface="Helvetica Neue"/>
                <a:sym typeface="Helvetica Neue"/>
              </a:rPr>
              <a:t>Cornell University </a:t>
            </a:r>
            <a:endParaRPr lang="es-ES" sz="1800" dirty="0">
              <a:solidFill>
                <a:schemeClr val="bg1"/>
              </a:solidFill>
              <a:latin typeface="Helvetica Neue"/>
              <a:ea typeface="Helvetica Neue"/>
              <a:cs typeface="Helvetica Neue"/>
              <a:sym typeface="Helvetica Neue"/>
            </a:endParaRPr>
          </a:p>
          <a:p>
            <a:pPr marL="0" lvl="0" indent="0" algn="ctr" rtl="0">
              <a:spcBef>
                <a:spcPts val="0"/>
              </a:spcBef>
              <a:spcAft>
                <a:spcPts val="0"/>
              </a:spcAft>
              <a:buClr>
                <a:srgbClr val="000000"/>
              </a:buClr>
              <a:buSzPts val="800"/>
              <a:buFont typeface="Arial"/>
              <a:buNone/>
            </a:pPr>
            <a:r>
              <a:rPr lang="es-ES" u="sng" dirty="0">
                <a:solidFill>
                  <a:schemeClr val="bg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amg96</a:t>
            </a:r>
            <a:r>
              <a:rPr lang="es-ES" sz="1800" u="sng" dirty="0">
                <a:solidFill>
                  <a:schemeClr val="bg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@cornell.edu</a:t>
            </a:r>
            <a:endParaRPr lang="es-ES" sz="1800"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3691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4B163-F97C-8967-2169-9668942C7B14}"/>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315554C-9387-4378-80C2-5F7076CAC952}" type="slidenum">
              <a:rPr lang="en-US" smtClean="0"/>
              <a:pPr>
                <a:spcAft>
                  <a:spcPts val="600"/>
                </a:spcAft>
              </a:pPr>
              <a:t>3</a:t>
            </a:fld>
            <a:endParaRPr lang="en-US"/>
          </a:p>
        </p:txBody>
      </p:sp>
      <p:sp>
        <p:nvSpPr>
          <p:cNvPr id="4" name="Title 3">
            <a:extLst>
              <a:ext uri="{FF2B5EF4-FFF2-40B4-BE49-F238E27FC236}">
                <a16:creationId xmlns:a16="http://schemas.microsoft.com/office/drawing/2014/main" id="{75A2FBA5-610F-C295-A4C4-0EBF1983A3CB}"/>
              </a:ext>
            </a:extLst>
          </p:cNvPr>
          <p:cNvSpPr>
            <a:spLocks noGrp="1"/>
          </p:cNvSpPr>
          <p:nvPr>
            <p:ph type="title"/>
          </p:nvPr>
        </p:nvSpPr>
        <p:spPr>
          <a:xfrm>
            <a:off x="0" y="759710"/>
            <a:ext cx="9144000" cy="538609"/>
          </a:xfrm>
        </p:spPr>
        <p:txBody>
          <a:bodyPr anchor="ctr">
            <a:normAutofit/>
          </a:bodyPr>
          <a:lstStyle/>
          <a:p>
            <a:pPr>
              <a:lnSpc>
                <a:spcPct val="90000"/>
              </a:lnSpc>
            </a:pPr>
            <a:r>
              <a:rPr lang="en-US" dirty="0"/>
              <a:t>“A Germane” (A. Germain) Cornell Experience</a:t>
            </a:r>
          </a:p>
        </p:txBody>
      </p:sp>
      <p:sp>
        <p:nvSpPr>
          <p:cNvPr id="11" name="Text Placeholder 3">
            <a:extLst>
              <a:ext uri="{FF2B5EF4-FFF2-40B4-BE49-F238E27FC236}">
                <a16:creationId xmlns:a16="http://schemas.microsoft.com/office/drawing/2014/main" id="{82E87519-C71E-D2D0-8183-BC06AE123CC2}"/>
              </a:ext>
            </a:extLst>
          </p:cNvPr>
          <p:cNvSpPr>
            <a:spLocks noGrp="1"/>
          </p:cNvSpPr>
          <p:nvPr>
            <p:ph type="body" sz="quarter" idx="13"/>
          </p:nvPr>
        </p:nvSpPr>
        <p:spPr>
          <a:xfrm>
            <a:off x="0" y="1298575"/>
            <a:ext cx="9144000" cy="538163"/>
          </a:xfrm>
        </p:spPr>
        <p:txBody>
          <a:bodyPr>
            <a:normAutofit lnSpcReduction="10000"/>
          </a:bodyPr>
          <a:lstStyle/>
          <a:p>
            <a:endParaRPr lang="en-US"/>
          </a:p>
        </p:txBody>
      </p:sp>
      <p:pic>
        <p:nvPicPr>
          <p:cNvPr id="6" name="Picture 5">
            <a:extLst>
              <a:ext uri="{FF2B5EF4-FFF2-40B4-BE49-F238E27FC236}">
                <a16:creationId xmlns:a16="http://schemas.microsoft.com/office/drawing/2014/main" id="{DA1AC20D-7475-9F8A-4905-8F2CAB2BFF67}"/>
              </a:ext>
            </a:extLst>
          </p:cNvPr>
          <p:cNvPicPr>
            <a:picLocks noChangeAspect="1"/>
          </p:cNvPicPr>
          <p:nvPr/>
        </p:nvPicPr>
        <p:blipFill>
          <a:blip r:embed="rId3" cstate="print">
            <a:extLst>
              <a:ext uri="{28A0092B-C50C-407E-A947-70E740481C1C}">
                <a14:useLocalDpi xmlns:a14="http://schemas.microsoft.com/office/drawing/2010/main" val="0"/>
              </a:ext>
            </a:extLst>
          </a:blip>
          <a:srcRect b="27891"/>
          <a:stretch>
            <a:fillRect/>
          </a:stretch>
        </p:blipFill>
        <p:spPr>
          <a:xfrm>
            <a:off x="762000" y="2059690"/>
            <a:ext cx="7467600" cy="4038600"/>
          </a:xfrm>
          <a:prstGeom prst="rect">
            <a:avLst/>
          </a:prstGeom>
          <a:noFill/>
        </p:spPr>
      </p:pic>
    </p:spTree>
    <p:extLst>
      <p:ext uri="{BB962C8B-B14F-4D97-AF65-F5344CB8AC3E}">
        <p14:creationId xmlns:p14="http://schemas.microsoft.com/office/powerpoint/2010/main" val="19455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ornell Men's Lacrosse rides hot streak into NCAA tourney | Cornell  Chronicle">
            <a:extLst>
              <a:ext uri="{FF2B5EF4-FFF2-40B4-BE49-F238E27FC236}">
                <a16:creationId xmlns:a16="http://schemas.microsoft.com/office/drawing/2014/main" id="{76FB6933-C15B-808F-9A8B-3FF920A61A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22" y="3079219"/>
            <a:ext cx="419100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ings to do: Cornell v. Harvard football, FDA leader, mariachi music |  Cornell Chronicle">
            <a:extLst>
              <a:ext uri="{FF2B5EF4-FFF2-40B4-BE49-F238E27FC236}">
                <a16:creationId xmlns:a16="http://schemas.microsoft.com/office/drawing/2014/main" id="{A2930DEE-A2A8-9A25-7796-8285AD158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925">
            <a:off x="2916064" y="1180305"/>
            <a:ext cx="4753806" cy="26731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2354029-04B3-6DED-6503-E76F36F3C3AF}"/>
              </a:ext>
            </a:extLst>
          </p:cNvPr>
          <p:cNvSpPr>
            <a:spLocks noGrp="1"/>
          </p:cNvSpPr>
          <p:nvPr>
            <p:ph type="sldNum" sz="quarter" idx="12"/>
          </p:nvPr>
        </p:nvSpPr>
        <p:spPr/>
        <p:txBody>
          <a:bodyPr/>
          <a:lstStyle/>
          <a:p>
            <a:fld id="{6315554C-9387-4378-80C2-5F7076CAC952}" type="slidenum">
              <a:rPr lang="en-US" smtClean="0"/>
              <a:t>4</a:t>
            </a:fld>
            <a:endParaRPr lang="en-US"/>
          </a:p>
        </p:txBody>
      </p:sp>
      <p:pic>
        <p:nvPicPr>
          <p:cNvPr id="5" name="Picture 2" descr="Senator William V Roth Bridge (Delaware Route 1) Cable Stayed Bridge Opened  in 1995 Longest span: 740 feet St Georges Bridge, built in 1942 and closed  this year for repairs. Crossing Chesapeake">
            <a:extLst>
              <a:ext uri="{FF2B5EF4-FFF2-40B4-BE49-F238E27FC236}">
                <a16:creationId xmlns:a16="http://schemas.microsoft.com/office/drawing/2014/main" id="{62A3BC86-E968-ACB3-9E56-5802762F4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52829">
            <a:off x="172835" y="1114386"/>
            <a:ext cx="3546090" cy="19858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Eyed Fruit Fly Identification In ...">
            <a:extLst>
              <a:ext uri="{FF2B5EF4-FFF2-40B4-BE49-F238E27FC236}">
                <a16:creationId xmlns:a16="http://schemas.microsoft.com/office/drawing/2014/main" id="{E334EBC9-834E-0394-418F-A00CD000FA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5609">
            <a:off x="5535868" y="855677"/>
            <a:ext cx="1905000" cy="1198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green-eyed fly. Philipomyia aprica is ...">
            <a:extLst>
              <a:ext uri="{FF2B5EF4-FFF2-40B4-BE49-F238E27FC236}">
                <a16:creationId xmlns:a16="http://schemas.microsoft.com/office/drawing/2014/main" id="{56B990E4-EC12-8610-2A95-8A2E5A8FDB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6297">
            <a:off x="6802854" y="1114851"/>
            <a:ext cx="1910512" cy="12713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verything You Need To Know About Agricultural Policy| Key Insights &amp; Impact">
            <a:extLst>
              <a:ext uri="{FF2B5EF4-FFF2-40B4-BE49-F238E27FC236}">
                <a16:creationId xmlns:a16="http://schemas.microsoft.com/office/drawing/2014/main" id="{C333C1E0-9BA9-2355-F293-30911B91DFA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66" t="12222" r="21048" b="13519"/>
          <a:stretch>
            <a:fillRect/>
          </a:stretch>
        </p:blipFill>
        <p:spPr bwMode="auto">
          <a:xfrm rot="788261">
            <a:off x="5897773" y="2272911"/>
            <a:ext cx="3533503" cy="25463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45C869DB-AA13-D340-5119-1CD7D1456DF6}"/>
              </a:ext>
            </a:extLst>
          </p:cNvPr>
          <p:cNvSpPr>
            <a:spLocks noGrp="1"/>
          </p:cNvSpPr>
          <p:nvPr>
            <p:ph type="title"/>
          </p:nvPr>
        </p:nvSpPr>
        <p:spPr>
          <a:xfrm>
            <a:off x="-1" y="358946"/>
            <a:ext cx="9144000" cy="538609"/>
          </a:xfrm>
        </p:spPr>
        <p:txBody>
          <a:bodyPr anchor="ctr">
            <a:normAutofit/>
          </a:bodyPr>
          <a:lstStyle/>
          <a:p>
            <a:pPr>
              <a:lnSpc>
                <a:spcPct val="90000"/>
              </a:lnSpc>
            </a:pPr>
            <a:r>
              <a:rPr lang="en-US" dirty="0"/>
              <a:t>Cornell University’s Vision &amp; Mission</a:t>
            </a:r>
          </a:p>
        </p:txBody>
      </p:sp>
      <p:pic>
        <p:nvPicPr>
          <p:cNvPr id="2064" name="Picture 16" descr="Shoals Marine Laboratory | Institute for the Study of Earth, Oceans, and  Space (EOS) | University of New Hampshire">
            <a:extLst>
              <a:ext uri="{FF2B5EF4-FFF2-40B4-BE49-F238E27FC236}">
                <a16:creationId xmlns:a16="http://schemas.microsoft.com/office/drawing/2014/main" id="{E8E6B4E0-6080-6483-16FD-75D4DBE800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8955" y="4648095"/>
            <a:ext cx="7446786" cy="205433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ow to Secure an Orange Construction Fence">
            <a:extLst>
              <a:ext uri="{FF2B5EF4-FFF2-40B4-BE49-F238E27FC236}">
                <a16:creationId xmlns:a16="http://schemas.microsoft.com/office/drawing/2014/main" id="{1A3658A4-7C87-A6ED-6677-C8346D5B73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0969">
            <a:off x="3286418" y="341879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7 Popular Types of Tomatoes (and How to ...">
            <a:extLst>
              <a:ext uri="{FF2B5EF4-FFF2-40B4-BE49-F238E27FC236}">
                <a16:creationId xmlns:a16="http://schemas.microsoft.com/office/drawing/2014/main" id="{77C252F6-E13C-E702-E515-89662608D1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54536">
            <a:off x="-254162" y="4962389"/>
            <a:ext cx="3076891" cy="17230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8B7D218-2BC9-633C-6F62-BB3310570716}"/>
              </a:ext>
            </a:extLst>
          </p:cNvPr>
          <p:cNvGrpSpPr/>
          <p:nvPr/>
        </p:nvGrpSpPr>
        <p:grpSpPr>
          <a:xfrm>
            <a:off x="1429898" y="1098021"/>
            <a:ext cx="6076853" cy="1405424"/>
            <a:chOff x="1429898" y="1098021"/>
            <a:chExt cx="6076853" cy="1405424"/>
          </a:xfrm>
        </p:grpSpPr>
        <p:sp>
          <p:nvSpPr>
            <p:cNvPr id="4" name="Oval 3">
              <a:extLst>
                <a:ext uri="{FF2B5EF4-FFF2-40B4-BE49-F238E27FC236}">
                  <a16:creationId xmlns:a16="http://schemas.microsoft.com/office/drawing/2014/main" id="{AA227885-7733-6D8A-AFCD-FC2FE168DDB1}"/>
                </a:ext>
              </a:extLst>
            </p:cNvPr>
            <p:cNvSpPr/>
            <p:nvPr/>
          </p:nvSpPr>
          <p:spPr>
            <a:xfrm>
              <a:off x="1429898" y="1098021"/>
              <a:ext cx="5877144" cy="1405424"/>
            </a:xfrm>
            <a:prstGeom prst="ellipse">
              <a:avLst/>
            </a:prstGeom>
            <a:solidFill>
              <a:schemeClr val="accent1">
                <a:alpha val="8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110B689-2CFB-EDAD-C8E9-3E40E4695A5A}"/>
                </a:ext>
              </a:extLst>
            </p:cNvPr>
            <p:cNvSpPr txBox="1">
              <a:spLocks/>
            </p:cNvSpPr>
            <p:nvPr/>
          </p:nvSpPr>
          <p:spPr>
            <a:xfrm>
              <a:off x="1637244" y="1482481"/>
              <a:ext cx="5869507" cy="603509"/>
            </a:xfrm>
            <a:prstGeom prst="rect">
              <a:avLst/>
            </a:prstGeom>
            <a:no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“Any Person … Any Study...”</a:t>
              </a:r>
            </a:p>
          </p:txBody>
        </p:sp>
      </p:grpSp>
      <p:grpSp>
        <p:nvGrpSpPr>
          <p:cNvPr id="14" name="Group 13">
            <a:extLst>
              <a:ext uri="{FF2B5EF4-FFF2-40B4-BE49-F238E27FC236}">
                <a16:creationId xmlns:a16="http://schemas.microsoft.com/office/drawing/2014/main" id="{3B3FF1F0-74C7-A2D1-FBEE-40C3D648C08F}"/>
              </a:ext>
            </a:extLst>
          </p:cNvPr>
          <p:cNvGrpSpPr/>
          <p:nvPr/>
        </p:nvGrpSpPr>
        <p:grpSpPr>
          <a:xfrm>
            <a:off x="2164119" y="3315728"/>
            <a:ext cx="5169763" cy="2743305"/>
            <a:chOff x="10058400" y="4507794"/>
            <a:chExt cx="5169763" cy="2743305"/>
          </a:xfrm>
        </p:grpSpPr>
        <p:sp>
          <p:nvSpPr>
            <p:cNvPr id="10" name="Rectangle: Rounded Corners 9">
              <a:extLst>
                <a:ext uri="{FF2B5EF4-FFF2-40B4-BE49-F238E27FC236}">
                  <a16:creationId xmlns:a16="http://schemas.microsoft.com/office/drawing/2014/main" id="{AAB51128-709D-5B4A-F337-C85C0F1786FD}"/>
                </a:ext>
              </a:extLst>
            </p:cNvPr>
            <p:cNvSpPr/>
            <p:nvPr/>
          </p:nvSpPr>
          <p:spPr>
            <a:xfrm>
              <a:off x="10058400" y="4507794"/>
              <a:ext cx="4925245" cy="2743305"/>
            </a:xfrm>
            <a:prstGeom prst="roundRect">
              <a:avLst/>
            </a:prstGeom>
            <a:solidFill>
              <a:schemeClr val="accent1">
                <a:alpha val="7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F0938E-F9C6-7A49-958F-21B06847BC32}"/>
                </a:ext>
              </a:extLst>
            </p:cNvPr>
            <p:cNvSpPr txBox="1"/>
            <p:nvPr/>
          </p:nvSpPr>
          <p:spPr>
            <a:xfrm>
              <a:off x="10302918" y="4848394"/>
              <a:ext cx="4925245" cy="206210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bg1"/>
                  </a:solidFill>
                </a:rPr>
                <a:t>Teaching &amp; Education  </a:t>
              </a:r>
            </a:p>
            <a:p>
              <a:pPr marL="457200" indent="-457200">
                <a:buFont typeface="Arial" panose="020B0604020202020204" pitchFamily="34" charset="0"/>
                <a:buChar char="•"/>
              </a:pPr>
              <a:r>
                <a:rPr lang="en-US" sz="3200" b="1" dirty="0">
                  <a:solidFill>
                    <a:schemeClr val="bg1"/>
                  </a:solidFill>
                </a:rPr>
                <a:t>Research </a:t>
              </a:r>
            </a:p>
            <a:p>
              <a:pPr marL="457200" indent="-457200">
                <a:buFont typeface="Arial" panose="020B0604020202020204" pitchFamily="34" charset="0"/>
                <a:buChar char="•"/>
              </a:pPr>
              <a:r>
                <a:rPr lang="en-US" sz="3200" b="1" dirty="0">
                  <a:solidFill>
                    <a:schemeClr val="bg1"/>
                  </a:solidFill>
                </a:rPr>
                <a:t>Student Experience</a:t>
              </a:r>
            </a:p>
            <a:p>
              <a:pPr marL="457200" indent="-457200">
                <a:buFont typeface="Arial" panose="020B0604020202020204" pitchFamily="34" charset="0"/>
                <a:buChar char="•"/>
              </a:pPr>
              <a:r>
                <a:rPr lang="en-US" sz="3200" b="1" dirty="0">
                  <a:solidFill>
                    <a:schemeClr val="bg1"/>
                  </a:solidFill>
                </a:rPr>
                <a:t>Outreach </a:t>
              </a:r>
            </a:p>
          </p:txBody>
        </p:sp>
      </p:grpSp>
    </p:spTree>
    <p:extLst>
      <p:ext uri="{BB962C8B-B14F-4D97-AF65-F5344CB8AC3E}">
        <p14:creationId xmlns:p14="http://schemas.microsoft.com/office/powerpoint/2010/main" val="10742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5E36-E726-FC99-0DC3-09EED7EE08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FF520-9E29-7601-AB19-2A9C8C0C131F}"/>
              </a:ext>
            </a:extLst>
          </p:cNvPr>
          <p:cNvSpPr>
            <a:spLocks noGrp="1"/>
          </p:cNvSpPr>
          <p:nvPr>
            <p:ph type="sldNum" sz="quarter" idx="12"/>
          </p:nvPr>
        </p:nvSpPr>
        <p:spPr/>
        <p:txBody>
          <a:bodyPr/>
          <a:lstStyle/>
          <a:p>
            <a:fld id="{6315554C-9387-4378-80C2-5F7076CAC952}" type="slidenum">
              <a:rPr lang="en-US" smtClean="0"/>
              <a:t>5</a:t>
            </a:fld>
            <a:endParaRPr lang="en-US"/>
          </a:p>
        </p:txBody>
      </p:sp>
      <p:sp>
        <p:nvSpPr>
          <p:cNvPr id="3" name="Text Placeholder 2">
            <a:extLst>
              <a:ext uri="{FF2B5EF4-FFF2-40B4-BE49-F238E27FC236}">
                <a16:creationId xmlns:a16="http://schemas.microsoft.com/office/drawing/2014/main" id="{3BBF22E2-3240-286C-3A46-FEFC2B6F01D5}"/>
              </a:ext>
            </a:extLst>
          </p:cNvPr>
          <p:cNvSpPr>
            <a:spLocks noGrp="1"/>
          </p:cNvSpPr>
          <p:nvPr>
            <p:ph type="body" sz="quarter" idx="13"/>
          </p:nvPr>
        </p:nvSpPr>
        <p:spPr>
          <a:xfrm>
            <a:off x="244256" y="1146378"/>
            <a:ext cx="8678863" cy="3998913"/>
          </a:xfrm>
        </p:spPr>
        <p:txBody>
          <a:bodyPr/>
          <a:lstStyle/>
          <a:p>
            <a:pPr marL="57150" indent="0">
              <a:buNone/>
            </a:pPr>
            <a:r>
              <a:rPr lang="en-US" i="1" dirty="0"/>
              <a:t>“Capital Planning is higher education is the strategic process of forecasting, prioritizing, and budgeting for long-term investments in physical assets…   … buildings, infrastructure, and technology to align with an institution’s educational mission and financial capacity.” </a:t>
            </a:r>
          </a:p>
        </p:txBody>
      </p:sp>
      <p:sp>
        <p:nvSpPr>
          <p:cNvPr id="4" name="Title 3">
            <a:extLst>
              <a:ext uri="{FF2B5EF4-FFF2-40B4-BE49-F238E27FC236}">
                <a16:creationId xmlns:a16="http://schemas.microsoft.com/office/drawing/2014/main" id="{7783CA44-95CB-38E1-FC0D-639B208608EA}"/>
              </a:ext>
            </a:extLst>
          </p:cNvPr>
          <p:cNvSpPr>
            <a:spLocks noGrp="1"/>
          </p:cNvSpPr>
          <p:nvPr>
            <p:ph type="title"/>
          </p:nvPr>
        </p:nvSpPr>
        <p:spPr>
          <a:xfrm>
            <a:off x="233172" y="435640"/>
            <a:ext cx="8677656" cy="685800"/>
          </a:xfrm>
        </p:spPr>
        <p:txBody>
          <a:bodyPr/>
          <a:lstStyle/>
          <a:p>
            <a:r>
              <a:rPr lang="en-US" dirty="0"/>
              <a:t>Capital Planning in Higher Education</a:t>
            </a:r>
          </a:p>
        </p:txBody>
      </p:sp>
      <p:graphicFrame>
        <p:nvGraphicFramePr>
          <p:cNvPr id="5" name="Diagram 4">
            <a:extLst>
              <a:ext uri="{FF2B5EF4-FFF2-40B4-BE49-F238E27FC236}">
                <a16:creationId xmlns:a16="http://schemas.microsoft.com/office/drawing/2014/main" id="{70211EBA-18F9-88C3-31C5-008388F2E4CE}"/>
              </a:ext>
            </a:extLst>
          </p:cNvPr>
          <p:cNvGraphicFramePr/>
          <p:nvPr/>
        </p:nvGraphicFramePr>
        <p:xfrm>
          <a:off x="1905000" y="4110556"/>
          <a:ext cx="4495800" cy="262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73B2CDB-C735-51B9-C2C5-373552870118}"/>
              </a:ext>
            </a:extLst>
          </p:cNvPr>
          <p:cNvSpPr txBox="1"/>
          <p:nvPr/>
        </p:nvSpPr>
        <p:spPr>
          <a:xfrm>
            <a:off x="533400" y="4495800"/>
            <a:ext cx="2286000" cy="1815882"/>
          </a:xfrm>
          <a:prstGeom prst="rect">
            <a:avLst/>
          </a:prstGeom>
          <a:noFill/>
        </p:spPr>
        <p:txBody>
          <a:bodyPr wrap="square" rtlCol="0">
            <a:spAutoFit/>
          </a:bodyPr>
          <a:lstStyle/>
          <a:p>
            <a:r>
              <a:rPr lang="en-US" sz="2800" i="1" dirty="0">
                <a:solidFill>
                  <a:schemeClr val="accent1"/>
                </a:solidFill>
              </a:rPr>
              <a:t>What is missing from this definition and visual? </a:t>
            </a:r>
          </a:p>
        </p:txBody>
      </p:sp>
      <p:sp>
        <p:nvSpPr>
          <p:cNvPr id="7" name="TextBox 6">
            <a:extLst>
              <a:ext uri="{FF2B5EF4-FFF2-40B4-BE49-F238E27FC236}">
                <a16:creationId xmlns:a16="http://schemas.microsoft.com/office/drawing/2014/main" id="{00577F2B-C74A-8139-D7A0-A3C0B26028AD}"/>
              </a:ext>
            </a:extLst>
          </p:cNvPr>
          <p:cNvSpPr txBox="1"/>
          <p:nvPr/>
        </p:nvSpPr>
        <p:spPr>
          <a:xfrm>
            <a:off x="6276895" y="4804792"/>
            <a:ext cx="2334368" cy="769441"/>
          </a:xfrm>
          <a:prstGeom prst="rect">
            <a:avLst/>
          </a:prstGeom>
          <a:noFill/>
        </p:spPr>
        <p:txBody>
          <a:bodyPr wrap="square" rtlCol="0">
            <a:spAutoFit/>
          </a:bodyPr>
          <a:lstStyle/>
          <a:p>
            <a:r>
              <a:rPr lang="en-US" sz="4400" i="1" dirty="0">
                <a:solidFill>
                  <a:schemeClr val="accent1"/>
                </a:solidFill>
              </a:rPr>
              <a:t>Culture! </a:t>
            </a:r>
          </a:p>
        </p:txBody>
      </p:sp>
    </p:spTree>
    <p:extLst>
      <p:ext uri="{BB962C8B-B14F-4D97-AF65-F5344CB8AC3E}">
        <p14:creationId xmlns:p14="http://schemas.microsoft.com/office/powerpoint/2010/main" val="149796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016DB-8B10-0549-3329-244CC3D2B8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E508A-3093-339E-CDDC-C2822340FBC8}"/>
              </a:ext>
            </a:extLst>
          </p:cNvPr>
          <p:cNvSpPr>
            <a:spLocks noGrp="1"/>
          </p:cNvSpPr>
          <p:nvPr>
            <p:ph type="sldNum" sz="quarter" idx="12"/>
          </p:nvPr>
        </p:nvSpPr>
        <p:spPr/>
        <p:txBody>
          <a:bodyPr/>
          <a:lstStyle/>
          <a:p>
            <a:fld id="{6315554C-9387-4378-80C2-5F7076CAC952}" type="slidenum">
              <a:rPr lang="en-US" smtClean="0"/>
              <a:t>6</a:t>
            </a:fld>
            <a:endParaRPr lang="en-US"/>
          </a:p>
        </p:txBody>
      </p:sp>
      <p:sp>
        <p:nvSpPr>
          <p:cNvPr id="4" name="Title 3">
            <a:extLst>
              <a:ext uri="{FF2B5EF4-FFF2-40B4-BE49-F238E27FC236}">
                <a16:creationId xmlns:a16="http://schemas.microsoft.com/office/drawing/2014/main" id="{AB6D3EA3-F037-2344-8F52-8F367BBC10D9}"/>
              </a:ext>
            </a:extLst>
          </p:cNvPr>
          <p:cNvSpPr>
            <a:spLocks noGrp="1"/>
          </p:cNvSpPr>
          <p:nvPr>
            <p:ph type="title"/>
          </p:nvPr>
        </p:nvSpPr>
        <p:spPr>
          <a:xfrm>
            <a:off x="233172" y="343308"/>
            <a:ext cx="8677656" cy="685800"/>
          </a:xfrm>
        </p:spPr>
        <p:txBody>
          <a:bodyPr>
            <a:normAutofit/>
          </a:bodyPr>
          <a:lstStyle/>
          <a:p>
            <a:r>
              <a:rPr lang="en-US" dirty="0"/>
              <a:t>“Culture eats strategy for breakfast!” </a:t>
            </a:r>
            <a:r>
              <a:rPr lang="en-US" sz="1200" dirty="0"/>
              <a:t>(P. Drucker)</a:t>
            </a:r>
          </a:p>
        </p:txBody>
      </p:sp>
      <p:pic>
        <p:nvPicPr>
          <p:cNvPr id="7" name="Picture 6">
            <a:extLst>
              <a:ext uri="{FF2B5EF4-FFF2-40B4-BE49-F238E27FC236}">
                <a16:creationId xmlns:a16="http://schemas.microsoft.com/office/drawing/2014/main" id="{5C42B0D4-C9B2-7BA1-59AD-A9B2FF9B1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52406"/>
            <a:ext cx="8229600" cy="5486400"/>
          </a:xfrm>
          <a:prstGeom prst="rect">
            <a:avLst/>
          </a:prstGeom>
        </p:spPr>
      </p:pic>
    </p:spTree>
    <p:extLst>
      <p:ext uri="{BB962C8B-B14F-4D97-AF65-F5344CB8AC3E}">
        <p14:creationId xmlns:p14="http://schemas.microsoft.com/office/powerpoint/2010/main" val="12008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9337D-8B2D-1372-7494-682D6DBE2619}"/>
              </a:ext>
            </a:extLst>
          </p:cNvPr>
          <p:cNvSpPr>
            <a:spLocks noGrp="1"/>
          </p:cNvSpPr>
          <p:nvPr>
            <p:ph type="sldNum" sz="quarter" idx="12"/>
          </p:nvPr>
        </p:nvSpPr>
        <p:spPr/>
        <p:txBody>
          <a:bodyPr/>
          <a:lstStyle/>
          <a:p>
            <a:fld id="{6315554C-9387-4378-80C2-5F7076CAC952}" type="slidenum">
              <a:rPr lang="en-US" smtClean="0"/>
              <a:t>7</a:t>
            </a:fld>
            <a:endParaRPr lang="en-US"/>
          </a:p>
        </p:txBody>
      </p:sp>
      <p:sp>
        <p:nvSpPr>
          <p:cNvPr id="3" name="Text Placeholder 2">
            <a:extLst>
              <a:ext uri="{FF2B5EF4-FFF2-40B4-BE49-F238E27FC236}">
                <a16:creationId xmlns:a16="http://schemas.microsoft.com/office/drawing/2014/main" id="{0F042AB8-B9DA-97A6-E393-5E396B6BD8EB}"/>
              </a:ext>
            </a:extLst>
          </p:cNvPr>
          <p:cNvSpPr>
            <a:spLocks noGrp="1"/>
          </p:cNvSpPr>
          <p:nvPr>
            <p:ph type="body" sz="quarter" idx="13"/>
          </p:nvPr>
        </p:nvSpPr>
        <p:spPr>
          <a:xfrm>
            <a:off x="609600" y="1583124"/>
            <a:ext cx="8077200" cy="4512876"/>
          </a:xfrm>
        </p:spPr>
        <p:txBody>
          <a:bodyPr/>
          <a:lstStyle/>
          <a:p>
            <a:r>
              <a:rPr lang="en-US" sz="4400" b="1" dirty="0"/>
              <a:t>P</a:t>
            </a:r>
            <a:r>
              <a:rPr lang="en-US" dirty="0"/>
              <a:t>lan – Overengineer Plans</a:t>
            </a:r>
          </a:p>
          <a:p>
            <a:r>
              <a:rPr lang="en-US" sz="4000" b="1" dirty="0"/>
              <a:t>C</a:t>
            </a:r>
            <a:r>
              <a:rPr lang="en-US" dirty="0"/>
              <a:t>ommand – Hierarchies (Org charts)</a:t>
            </a:r>
          </a:p>
          <a:p>
            <a:r>
              <a:rPr lang="en-US" sz="4000" b="1" dirty="0"/>
              <a:t>C</a:t>
            </a:r>
            <a:r>
              <a:rPr lang="en-US" dirty="0"/>
              <a:t>ontrol Processes (Flow Charts)</a:t>
            </a:r>
          </a:p>
          <a:p>
            <a:r>
              <a:rPr lang="en-US" sz="4000" b="1" dirty="0"/>
              <a:t>U</a:t>
            </a:r>
            <a:r>
              <a:rPr lang="en-US" dirty="0"/>
              <a:t>tilize a workforce (manage human 	resources through command and control) </a:t>
            </a:r>
          </a:p>
        </p:txBody>
      </p:sp>
      <p:sp>
        <p:nvSpPr>
          <p:cNvPr id="4" name="Title 3">
            <a:extLst>
              <a:ext uri="{FF2B5EF4-FFF2-40B4-BE49-F238E27FC236}">
                <a16:creationId xmlns:a16="http://schemas.microsoft.com/office/drawing/2014/main" id="{20E3EF9D-BA91-9AB7-D3D9-1CB07CB4564A}"/>
              </a:ext>
            </a:extLst>
          </p:cNvPr>
          <p:cNvSpPr>
            <a:spLocks noGrp="1"/>
          </p:cNvSpPr>
          <p:nvPr>
            <p:ph type="title"/>
          </p:nvPr>
        </p:nvSpPr>
        <p:spPr>
          <a:xfrm>
            <a:off x="285750" y="533400"/>
            <a:ext cx="8677656" cy="685800"/>
          </a:xfrm>
        </p:spPr>
        <p:txBody>
          <a:bodyPr>
            <a:normAutofit/>
          </a:bodyPr>
          <a:lstStyle/>
          <a:p>
            <a:r>
              <a:rPr lang="en-US" dirty="0"/>
              <a:t>Traditional Leadership Style: PCCU </a:t>
            </a:r>
          </a:p>
        </p:txBody>
      </p:sp>
    </p:spTree>
    <p:extLst>
      <p:ext uri="{BB962C8B-B14F-4D97-AF65-F5344CB8AC3E}">
        <p14:creationId xmlns:p14="http://schemas.microsoft.com/office/powerpoint/2010/main" val="88830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A0EFD-1937-D52C-B22A-310C36DA32DA}"/>
              </a:ext>
            </a:extLst>
          </p:cNvPr>
          <p:cNvSpPr>
            <a:spLocks noGrp="1"/>
          </p:cNvSpPr>
          <p:nvPr>
            <p:ph type="sldNum" sz="quarter" idx="12"/>
          </p:nvPr>
        </p:nvSpPr>
        <p:spPr/>
        <p:txBody>
          <a:bodyPr/>
          <a:lstStyle/>
          <a:p>
            <a:fld id="{6315554C-9387-4378-80C2-5F7076CAC952}" type="slidenum">
              <a:rPr lang="en-US" smtClean="0"/>
              <a:t>8</a:t>
            </a:fld>
            <a:endParaRPr lang="en-US"/>
          </a:p>
        </p:txBody>
      </p:sp>
      <p:sp>
        <p:nvSpPr>
          <p:cNvPr id="4" name="Title 3">
            <a:extLst>
              <a:ext uri="{FF2B5EF4-FFF2-40B4-BE49-F238E27FC236}">
                <a16:creationId xmlns:a16="http://schemas.microsoft.com/office/drawing/2014/main" id="{51C36DB4-4EBA-834C-1475-78F60450BF19}"/>
              </a:ext>
            </a:extLst>
          </p:cNvPr>
          <p:cNvSpPr>
            <a:spLocks noGrp="1"/>
          </p:cNvSpPr>
          <p:nvPr>
            <p:ph type="title"/>
          </p:nvPr>
        </p:nvSpPr>
        <p:spPr>
          <a:xfrm>
            <a:off x="286956" y="319230"/>
            <a:ext cx="8677656" cy="685800"/>
          </a:xfrm>
        </p:spPr>
        <p:txBody>
          <a:bodyPr>
            <a:normAutofit/>
          </a:bodyPr>
          <a:lstStyle/>
          <a:p>
            <a:r>
              <a:rPr lang="en-US" dirty="0"/>
              <a:t>Lack of Alignment:</a:t>
            </a:r>
          </a:p>
        </p:txBody>
      </p:sp>
      <p:pic>
        <p:nvPicPr>
          <p:cNvPr id="1026" name="Picture 2" descr="How Culture Marketing Builds Shared ...">
            <a:extLst>
              <a:ext uri="{FF2B5EF4-FFF2-40B4-BE49-F238E27FC236}">
                <a16:creationId xmlns:a16="http://schemas.microsoft.com/office/drawing/2014/main" id="{8564315E-214E-CF2B-0FDC-35481B168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543" y="2757545"/>
            <a:ext cx="4634483" cy="26282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0510B7F3-0C0A-619D-B4FA-96EE7AB43140}"/>
              </a:ext>
            </a:extLst>
          </p:cNvPr>
          <p:cNvSpPr>
            <a:spLocks noGrp="1" noChangeAspect="1" noChangeArrowheads="1"/>
          </p:cNvSpPr>
          <p:nvPr>
            <p:ph type="body" sz="quarter" idx="13"/>
          </p:nvPr>
        </p:nvSpPr>
        <p:spPr bwMode="auto">
          <a:xfrm>
            <a:off x="465138" y="1106849"/>
            <a:ext cx="8678862" cy="192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dirty="0"/>
              <a:t>Is everyone rowing in the same direction?</a:t>
            </a:r>
          </a:p>
          <a:p>
            <a:pPr marL="0" indent="0" algn="ctr">
              <a:buNone/>
            </a:pPr>
            <a:endParaRPr lang="en-US" sz="900" dirty="0"/>
          </a:p>
          <a:p>
            <a:pPr marL="0" indent="0" algn="ctr">
              <a:buNone/>
            </a:pPr>
            <a:r>
              <a:rPr lang="en-US" dirty="0"/>
              <a:t>What is the problem that is trying to be solved?</a:t>
            </a:r>
          </a:p>
          <a:p>
            <a:pPr marL="0" indent="0">
              <a:buNone/>
            </a:pPr>
            <a:r>
              <a:rPr lang="en-US" sz="800" dirty="0"/>
              <a:t>  </a:t>
            </a:r>
          </a:p>
        </p:txBody>
      </p:sp>
      <p:sp>
        <p:nvSpPr>
          <p:cNvPr id="7" name="TextBox 6">
            <a:extLst>
              <a:ext uri="{FF2B5EF4-FFF2-40B4-BE49-F238E27FC236}">
                <a16:creationId xmlns:a16="http://schemas.microsoft.com/office/drawing/2014/main" id="{7D5E09B5-DFCE-0A9E-48BD-0B2B578F91E7}"/>
              </a:ext>
            </a:extLst>
          </p:cNvPr>
          <p:cNvSpPr txBox="1"/>
          <p:nvPr/>
        </p:nvSpPr>
        <p:spPr>
          <a:xfrm>
            <a:off x="2619375" y="5398295"/>
            <a:ext cx="3905250" cy="369332"/>
          </a:xfrm>
          <a:prstGeom prst="rect">
            <a:avLst/>
          </a:prstGeom>
          <a:noFill/>
        </p:spPr>
        <p:txBody>
          <a:bodyPr wrap="square" rtlCol="0">
            <a:spAutoFit/>
          </a:bodyPr>
          <a:lstStyle/>
          <a:p>
            <a:r>
              <a:rPr lang="en-US" dirty="0"/>
              <a:t>Image: “Clock not Flock” Cabrera Lab</a:t>
            </a:r>
          </a:p>
        </p:txBody>
      </p:sp>
      <p:sp>
        <p:nvSpPr>
          <p:cNvPr id="9" name="AutoShape 4">
            <a:extLst>
              <a:ext uri="{FF2B5EF4-FFF2-40B4-BE49-F238E27FC236}">
                <a16:creationId xmlns:a16="http://schemas.microsoft.com/office/drawing/2014/main" id="{8CBE0640-5D42-6E8E-2EF6-9F140A35B08A}"/>
              </a:ext>
            </a:extLst>
          </p:cNvPr>
          <p:cNvSpPr txBox="1">
            <a:spLocks noChangeAspect="1" noChangeArrowheads="1"/>
          </p:cNvSpPr>
          <p:nvPr/>
        </p:nvSpPr>
        <p:spPr bwMode="auto">
          <a:xfrm>
            <a:off x="685800" y="5542752"/>
            <a:ext cx="8678862" cy="1011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a:t>Hint: </a:t>
            </a:r>
          </a:p>
          <a:p>
            <a:pPr marL="0" indent="0">
              <a:buFont typeface="Arial" panose="020B0604020202020204" pitchFamily="34" charset="0"/>
              <a:buNone/>
            </a:pPr>
            <a:r>
              <a:rPr lang="en-US" i="1" dirty="0"/>
              <a:t>“…facilities are not the most important thing….”</a:t>
            </a:r>
          </a:p>
        </p:txBody>
      </p:sp>
    </p:spTree>
    <p:extLst>
      <p:ext uri="{BB962C8B-B14F-4D97-AF65-F5344CB8AC3E}">
        <p14:creationId xmlns:p14="http://schemas.microsoft.com/office/powerpoint/2010/main" val="61625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D511E-EAC5-B2D9-5F40-ADA5CC414B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CAC74-F21F-016E-1FB0-067920029496}"/>
              </a:ext>
            </a:extLst>
          </p:cNvPr>
          <p:cNvSpPr>
            <a:spLocks noGrp="1"/>
          </p:cNvSpPr>
          <p:nvPr>
            <p:ph type="sldNum" sz="quarter" idx="12"/>
          </p:nvPr>
        </p:nvSpPr>
        <p:spPr/>
        <p:txBody>
          <a:bodyPr/>
          <a:lstStyle/>
          <a:p>
            <a:fld id="{6315554C-9387-4378-80C2-5F7076CAC952}" type="slidenum">
              <a:rPr lang="en-US" smtClean="0"/>
              <a:t>9</a:t>
            </a:fld>
            <a:endParaRPr lang="en-US"/>
          </a:p>
        </p:txBody>
      </p:sp>
      <p:sp>
        <p:nvSpPr>
          <p:cNvPr id="6" name="Title 3">
            <a:extLst>
              <a:ext uri="{FF2B5EF4-FFF2-40B4-BE49-F238E27FC236}">
                <a16:creationId xmlns:a16="http://schemas.microsoft.com/office/drawing/2014/main" id="{6D2A29FC-2DB5-D6CF-CE1B-D045C18A37EC}"/>
              </a:ext>
            </a:extLst>
          </p:cNvPr>
          <p:cNvSpPr>
            <a:spLocks noGrp="1"/>
          </p:cNvSpPr>
          <p:nvPr>
            <p:ph type="title"/>
          </p:nvPr>
        </p:nvSpPr>
        <p:spPr>
          <a:xfrm>
            <a:off x="228600" y="381196"/>
            <a:ext cx="8458200" cy="538609"/>
          </a:xfrm>
        </p:spPr>
        <p:txBody>
          <a:bodyPr anchor="ctr">
            <a:normAutofit/>
          </a:bodyPr>
          <a:lstStyle/>
          <a:p>
            <a:pPr>
              <a:lnSpc>
                <a:spcPct val="90000"/>
              </a:lnSpc>
            </a:pPr>
            <a:r>
              <a:rPr lang="en-US" dirty="0"/>
              <a:t>Planning with a Purpose:</a:t>
            </a:r>
          </a:p>
        </p:txBody>
      </p:sp>
      <p:sp>
        <p:nvSpPr>
          <p:cNvPr id="7" name="Text Placeholder 2">
            <a:extLst>
              <a:ext uri="{FF2B5EF4-FFF2-40B4-BE49-F238E27FC236}">
                <a16:creationId xmlns:a16="http://schemas.microsoft.com/office/drawing/2014/main" id="{7F0857E5-547C-5365-D93F-E14AF356FA6A}"/>
              </a:ext>
            </a:extLst>
          </p:cNvPr>
          <p:cNvSpPr>
            <a:spLocks noGrp="1"/>
          </p:cNvSpPr>
          <p:nvPr>
            <p:ph type="body" sz="quarter" idx="13"/>
          </p:nvPr>
        </p:nvSpPr>
        <p:spPr>
          <a:xfrm>
            <a:off x="2476500" y="4000499"/>
            <a:ext cx="4191000" cy="2156794"/>
          </a:xfrm>
          <a:noFill/>
          <a:ln>
            <a:noFill/>
          </a:ln>
        </p:spPr>
        <p:txBody>
          <a:bodyPr>
            <a:normAutofit/>
          </a:bodyPr>
          <a:lstStyle/>
          <a:p>
            <a:r>
              <a:rPr lang="en-US" sz="2800" b="1" dirty="0"/>
              <a:t>Teaching &amp; Education  </a:t>
            </a:r>
          </a:p>
          <a:p>
            <a:r>
              <a:rPr lang="en-US" sz="2800" b="1" dirty="0"/>
              <a:t>Research </a:t>
            </a:r>
          </a:p>
          <a:p>
            <a:r>
              <a:rPr lang="en-US" sz="2800" b="1" dirty="0"/>
              <a:t>Student Experience</a:t>
            </a:r>
          </a:p>
          <a:p>
            <a:r>
              <a:rPr lang="en-US" sz="2800" b="1" dirty="0"/>
              <a:t>Outreach </a:t>
            </a:r>
          </a:p>
        </p:txBody>
      </p:sp>
      <p:sp>
        <p:nvSpPr>
          <p:cNvPr id="3" name="Text Placeholder 2">
            <a:extLst>
              <a:ext uri="{FF2B5EF4-FFF2-40B4-BE49-F238E27FC236}">
                <a16:creationId xmlns:a16="http://schemas.microsoft.com/office/drawing/2014/main" id="{C1D92E56-E177-20DD-C4A2-8C040A8830B0}"/>
              </a:ext>
            </a:extLst>
          </p:cNvPr>
          <p:cNvSpPr txBox="1">
            <a:spLocks/>
          </p:cNvSpPr>
          <p:nvPr/>
        </p:nvSpPr>
        <p:spPr>
          <a:xfrm>
            <a:off x="1447272" y="3054929"/>
            <a:ext cx="6363756" cy="1142999"/>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t>“Any Person … Any Study...”</a:t>
            </a:r>
          </a:p>
        </p:txBody>
      </p:sp>
      <p:sp>
        <p:nvSpPr>
          <p:cNvPr id="8" name="AutoShape 4">
            <a:extLst>
              <a:ext uri="{FF2B5EF4-FFF2-40B4-BE49-F238E27FC236}">
                <a16:creationId xmlns:a16="http://schemas.microsoft.com/office/drawing/2014/main" id="{76EAED13-E754-4D8F-C672-73E29E8EFACC}"/>
              </a:ext>
            </a:extLst>
          </p:cNvPr>
          <p:cNvSpPr txBox="1">
            <a:spLocks noChangeAspect="1" noChangeArrowheads="1"/>
          </p:cNvSpPr>
          <p:nvPr/>
        </p:nvSpPr>
        <p:spPr bwMode="auto">
          <a:xfrm>
            <a:off x="114300" y="1079391"/>
            <a:ext cx="9029700" cy="155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t>How do we get there from here? </a:t>
            </a:r>
          </a:p>
          <a:p>
            <a:pPr marL="0" indent="0">
              <a:buFont typeface="Arial" panose="020B0604020202020204" pitchFamily="34" charset="0"/>
              <a:buNone/>
            </a:pPr>
            <a:endParaRPr lang="en-US" sz="900" dirty="0"/>
          </a:p>
          <a:p>
            <a:pPr marL="0" indent="0" algn="ctr">
              <a:buFont typeface="Arial" panose="020B0604020202020204" pitchFamily="34" charset="0"/>
              <a:buNone/>
            </a:pPr>
            <a:r>
              <a:rPr lang="en-US" dirty="0"/>
              <a:t>Focus on the big idea and build simple rules. </a:t>
            </a:r>
            <a:endParaRPr lang="en-US" sz="800" dirty="0"/>
          </a:p>
        </p:txBody>
      </p:sp>
    </p:spTree>
    <p:extLst>
      <p:ext uri="{BB962C8B-B14F-4D97-AF65-F5344CB8AC3E}">
        <p14:creationId xmlns:p14="http://schemas.microsoft.com/office/powerpoint/2010/main" val="318295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8" ma:contentTypeDescription="Create a new document." ma:contentTypeScope="" ma:versionID="fe6efeea1490aa1ee28f65fea1d812cc">
  <xsd:schema xmlns:xsd="http://www.w3.org/2001/XMLSchema" xmlns:xs="http://www.w3.org/2001/XMLSchema" xmlns:p="http://schemas.microsoft.com/office/2006/metadata/properties" xmlns:ns3="e4c1ce05-e5f0-4c81-a246-c4d1ac965303" xmlns:ns4="ece15c1f-51c3-484a-811e-5f7df647bd55" targetNamespace="http://schemas.microsoft.com/office/2006/metadata/properties" ma:root="true" ma:fieldsID="90ce9f5d65df3377146351696ddd3efa" ns3:_="" ns4:_="">
    <xsd:import namespace="e4c1ce05-e5f0-4c81-a246-c4d1ac965303"/>
    <xsd:import namespace="ece15c1f-51c3-484a-811e-5f7df647bd55"/>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e15c1f-51c3-484a-811e-5f7df647bd5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4c1ce05-e5f0-4c81-a246-c4d1ac965303">
      <UserInfo>
        <DisplayName>Tracy Vosburgh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A3747-F4F9-4D72-83BF-DA3468598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ece15c1f-51c3-484a-811e-5f7df647b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ece15c1f-51c3-484a-811e-5f7df647bd55"/>
    <ds:schemaRef ds:uri="e4c1ce05-e5f0-4c81-a246-c4d1ac965303"/>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31785</TotalTime>
  <Words>2691</Words>
  <Application>Microsoft Office PowerPoint</Application>
  <PresentationFormat>On-screen Show (4:3)</PresentationFormat>
  <Paragraphs>401</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Courier New</vt:lpstr>
      <vt:lpstr>Helvetica</vt:lpstr>
      <vt:lpstr>Helvetica Neue</vt:lpstr>
      <vt:lpstr>Poppins</vt:lpstr>
      <vt:lpstr>Poppins SemiBold</vt:lpstr>
      <vt:lpstr>Roboto</vt:lpstr>
      <vt:lpstr>Times</vt:lpstr>
      <vt:lpstr>Office Theme</vt:lpstr>
      <vt:lpstr>Planning with a Purpose –  Renewing Campus Resilience    </vt:lpstr>
      <vt:lpstr>Learning Objectives:</vt:lpstr>
      <vt:lpstr>“A Germane” (A. Germain) Cornell Experience</vt:lpstr>
      <vt:lpstr>Cornell University’s Vision &amp; Mission</vt:lpstr>
      <vt:lpstr>Capital Planning in Higher Education</vt:lpstr>
      <vt:lpstr>“Culture eats strategy for breakfast!” (P. Drucker)</vt:lpstr>
      <vt:lpstr>Traditional Leadership Style: PCCU </vt:lpstr>
      <vt:lpstr>Lack of Alignment:</vt:lpstr>
      <vt:lpstr>Planning with a Purpose:</vt:lpstr>
      <vt:lpstr>Book: Flock Not Clock: Design, Align, and Lead</vt:lpstr>
      <vt:lpstr>Example: Capital Planning with Purpose</vt:lpstr>
      <vt:lpstr>Example: Capital Planning with Purpose </vt:lpstr>
      <vt:lpstr>Example: Systems of Systems (Capacity)</vt:lpstr>
      <vt:lpstr>Example: Capital Planning with Purpose</vt:lpstr>
      <vt:lpstr>Example: Learning System within Execution Capacity </vt:lpstr>
      <vt:lpstr>“Unified Campus Community”</vt:lpstr>
      <vt:lpstr>Book: Flock Not Clock: Design, Align, and Lead</vt:lpstr>
      <vt:lpstr>Alignment: Challenges </vt:lpstr>
      <vt:lpstr>Alignment: Mission Moment – “Building a Bridge” </vt:lpstr>
      <vt:lpstr>Planning with Purpose: VMCL – C</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Andrew M. Germain</cp:lastModifiedBy>
  <cp:revision>628</cp:revision>
  <cp:lastPrinted>2026-02-03T12:22:02Z</cp:lastPrinted>
  <dcterms:created xsi:type="dcterms:W3CDTF">2014-05-07T13:58:10Z</dcterms:created>
  <dcterms:modified xsi:type="dcterms:W3CDTF">2026-02-05T22:40:10Z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